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25"/>
  </p:notesMasterIdLst>
  <p:sldIdLst>
    <p:sldId id="307" r:id="rId2"/>
    <p:sldId id="328" r:id="rId3"/>
    <p:sldId id="326" r:id="rId4"/>
    <p:sldId id="311" r:id="rId5"/>
    <p:sldId id="327" r:id="rId6"/>
    <p:sldId id="310" r:id="rId7"/>
    <p:sldId id="329" r:id="rId8"/>
    <p:sldId id="315" r:id="rId9"/>
    <p:sldId id="330" r:id="rId10"/>
    <p:sldId id="312" r:id="rId11"/>
    <p:sldId id="313" r:id="rId12"/>
    <p:sldId id="316" r:id="rId13"/>
    <p:sldId id="323" r:id="rId14"/>
    <p:sldId id="320" r:id="rId15"/>
    <p:sldId id="321" r:id="rId16"/>
    <p:sldId id="322" r:id="rId17"/>
    <p:sldId id="305" r:id="rId18"/>
    <p:sldId id="318" r:id="rId19"/>
    <p:sldId id="319" r:id="rId20"/>
    <p:sldId id="306" r:id="rId21"/>
    <p:sldId id="324" r:id="rId22"/>
    <p:sldId id="314" r:id="rId23"/>
    <p:sldId id="309" r:id="rId2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E6BA"/>
    <a:srgbClr val="50E6AD"/>
    <a:srgbClr val="D1E6DE"/>
    <a:srgbClr val="00A153"/>
    <a:srgbClr val="F6AF2A"/>
    <a:srgbClr val="BF7DCB"/>
    <a:srgbClr val="FFFFFF"/>
    <a:srgbClr val="F3B12E"/>
    <a:srgbClr val="C682D3"/>
    <a:srgbClr val="DBB9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88"/>
    <p:restoredTop sz="97869"/>
  </p:normalViewPr>
  <p:slideViewPr>
    <p:cSldViewPr snapToGrid="0" snapToObjects="1">
      <p:cViewPr varScale="1">
        <p:scale>
          <a:sx n="297" d="100"/>
          <a:sy n="297" d="100"/>
        </p:scale>
        <p:origin x="1264" y="1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B1FB2-D363-CA48-AF16-F83DF2007517}" type="datetimeFigureOut">
              <a:rPr lang="en-NL" smtClean="0"/>
              <a:t>11/5/25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A33BA-EE5F-7441-8D12-1A4ADC5340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33451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E68AD-154D-DD40-1C5A-854CC8368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D2EDDB-790E-CA30-DEC1-1301E3A88A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3DAB1-A68B-B936-C800-419599A2A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989AE-6FF3-775A-48C1-EE2933357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3492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03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889FF-B425-BEBE-EA5A-1D2B5F035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674EF7-8484-3A4F-17C1-922F5A78EE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619AB8-644A-FF3D-F4D4-C7FD918592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906E8-CFCF-C834-9AF9-AE52D46F99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28034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CDB2C-015E-D11F-8DE0-B36AA2FD8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45A1B9-665E-BE8C-2BC9-E0671E0F98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FD24AA-D59B-5FEF-571E-22F8C661F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FFF37-5638-0D89-90D6-4E94E409F7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50618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34D08-934F-AE08-0B96-324E0099B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1B1A7D-EE5C-3B47-CE20-7FCBB56A57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796305-117A-8066-B2B5-A30019F6BC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EC2EC-7206-DBEB-CFF6-E0E21F6453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67723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4D8CC-A2B5-E141-F171-B9228ED19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21B085-5BAB-1CD1-B0D4-4DF12A9103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5B7FB8-2511-3B07-8129-34A4AEABF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43986-6FC7-F425-E0E9-563E7A672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35751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F8B77-4B6E-59BA-1F7D-BE1FF8CF1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16FACA-1562-B8C6-1F65-085B125B3F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BE658B-5E3A-C6AC-1814-F07FAF93D5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F5E1D-4A1A-F1F2-1574-1056239040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28792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00667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A24D1-AD0E-F0B8-0F83-589D7E7AF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97C68E-EA77-46F5-EF84-A52963304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3EA137-FE7F-4432-A039-6333D3C05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6D0-9AC7-1716-B5A4-A4730DF3A7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7708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A37AA-8081-8AFF-142F-C35B10944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A8AF60-642E-F41A-C238-BD63A35280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9947E0-075E-8E3E-2077-A15858645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25178-1D8F-85E2-4C68-3DE2C45533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24516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1EC2172-63CF-41CB-8FA2-CF896BAC4AF6}" type="datetimeFigureOut">
              <a:rPr lang="en-US" smtClean="0"/>
              <a:pPr>
                <a:defRPr/>
              </a:pPr>
              <a:t>11/5/25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842A3B-15C4-495D-B250-83E54EBD3DF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96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9DE635F-4792-44F4-999D-A104BC6B40CD}" type="datetimeFigureOut">
              <a:rPr lang="en-US" smtClean="0"/>
              <a:pPr>
                <a:defRPr/>
              </a:pPr>
              <a:t>11/5/25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25797-9FD8-4391-A577-7528E2A5573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39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849009F-4358-4699-A479-217B2EB2A8C9}" type="datetimeFigureOut">
              <a:rPr lang="en-US" smtClean="0"/>
              <a:pPr>
                <a:defRPr/>
              </a:pPr>
              <a:t>11/5/25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BB58BE-2172-4AA8-9C85-09D2424D219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36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FE49269-4269-4BB9-8330-2A0DC75EC565}" type="datetimeFigureOut">
              <a:rPr lang="en-US" smtClean="0"/>
              <a:pPr>
                <a:defRPr/>
              </a:pPr>
              <a:t>11/5/25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477DBB-C2C8-45D9-9EC6-7C792BA292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071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880E50E-B2F0-4D5A-B749-B051C2A745C7}" type="datetimeFigureOut">
              <a:rPr lang="en-US" smtClean="0"/>
              <a:pPr>
                <a:defRPr/>
              </a:pPr>
              <a:t>11/5/25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41F5A7-DD45-4318-83F1-5B8E56A3FF5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1A959C3C-62EA-A151-1EB0-21BC50A01D71}"/>
              </a:ext>
            </a:extLst>
          </p:cNvPr>
          <p:cNvSpPr/>
          <p:nvPr userDrawn="1"/>
        </p:nvSpPr>
        <p:spPr>
          <a:xfrm>
            <a:off x="4267200" y="1585913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4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438AF66-A0C4-4DD4-BD08-E6936D43254E}" type="datetimeFigureOut">
              <a:rPr lang="en-US" smtClean="0"/>
              <a:pPr>
                <a:defRPr/>
              </a:pPr>
              <a:t>11/5/25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256815-60C9-4D59-94A7-7F361E9BC7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545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80D5F9-7A93-4498-9A84-5F288CC14DA6}" type="datetimeFigureOut">
              <a:rPr lang="en-US" smtClean="0"/>
              <a:pPr>
                <a:defRPr/>
              </a:pPr>
              <a:t>11/5/25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DEAD1-BEEE-4AD0-9B9D-8EB5F083FE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661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5F1242B-74C7-4CEC-95F1-7A0FBBB6B72F}" type="datetimeFigureOut">
              <a:rPr lang="en-US" smtClean="0"/>
              <a:pPr>
                <a:defRPr/>
              </a:pPr>
              <a:t>11/5/25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0387C0-D2C1-42EB-8D45-A54C393C3D5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65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05FE4F-FD6C-4DED-9318-31F9FF651E80}" type="datetimeFigureOut">
              <a:rPr lang="en-US" smtClean="0"/>
              <a:pPr>
                <a:defRPr/>
              </a:pPr>
              <a:t>11/5/25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90638E-965C-41FC-99B2-DE7674121BB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80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C2AC88A-FD61-47AD-A71F-DAE36EB475D6}" type="datetimeFigureOut">
              <a:rPr lang="en-US" smtClean="0"/>
              <a:pPr>
                <a:defRPr/>
              </a:pPr>
              <a:t>11/5/25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CCDDF8-4C45-4E39-94BF-9841EB11C65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9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DD00160-9B23-455A-B664-68DA2CE0F06F}" type="datetimeFigureOut">
              <a:rPr lang="en-US" smtClean="0"/>
              <a:pPr>
                <a:defRPr/>
              </a:pPr>
              <a:t>11/5/25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00163D-C4F9-41A2-A84E-E49CB96BC96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937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850116C-1AF4-40E9-B87F-C7EBE6F05DBD}" type="datetimeFigureOut">
              <a:rPr lang="en-US" smtClean="0"/>
              <a:pPr>
                <a:defRPr/>
              </a:pPr>
              <a:t>11/5/25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7E498E2-A9D9-4283-81A2-321EF554548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35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vdHamer/Photo-Club-Hub" TargetMode="External"/><Relationship Id="rId4" Type="http://schemas.openxmlformats.org/officeDocument/2006/relationships/hyperlink" Target="https://www.google.com/url?sa=t&amp;source=web&amp;rct=j&amp;opi=89978449&amp;url=https://apps.apple.com/us/app/photo-club-hub/id1178324330&amp;ved=2ahUKEwjvgJ7VqaGIAxVlybsIHWblEGUQFnoECA0QAQ&amp;usg=AOvVaw2vMoY8AGxHF1HJeQ3Vu9oq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CC058-FE8B-3D1B-F95D-D9ECF5606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8358D94E-2DD1-6D34-0DBD-6C362585B51E}"/>
              </a:ext>
            </a:extLst>
          </p:cNvPr>
          <p:cNvSpPr txBox="1">
            <a:spLocks/>
          </p:cNvSpPr>
          <p:nvPr/>
        </p:nvSpPr>
        <p:spPr>
          <a:xfrm>
            <a:off x="1143000" y="75416"/>
            <a:ext cx="6858000" cy="151911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911225" algn="l"/>
                <a:tab pos="1255713" algn="l"/>
              </a:tabLst>
            </a:pP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	De</a:t>
            </a:r>
            <a:r>
              <a:rPr lang="en-US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en-US" i="1" dirty="0" err="1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Fotoclub</a:t>
            </a:r>
            <a:r>
              <a:rPr lang="en-US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 Hub 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a</a:t>
            </a:r>
            <a:r>
              <a:rPr lang="en-US" dirty="0">
                <a:latin typeface="Calibri" pitchFamily="34" charset="0"/>
                <a:cs typeface="Calibri" pitchFamily="34" charset="0"/>
              </a:rPr>
              <a:t>pps</a:t>
            </a:r>
            <a:br>
              <a:rPr lang="en-US" dirty="0">
                <a:latin typeface="Calibri" pitchFamily="34" charset="0"/>
                <a:cs typeface="Calibri" pitchFamily="34" charset="0"/>
              </a:rPr>
            </a:br>
            <a:r>
              <a:rPr lang="en-US" dirty="0">
                <a:latin typeface="Calibri" pitchFamily="34" charset="0"/>
                <a:cs typeface="Calibri" pitchFamily="34" charset="0"/>
              </a:rPr>
              <a:t>		</a:t>
            </a:r>
            <a:r>
              <a:rPr lang="nl-NL" sz="2400" dirty="0">
                <a:solidFill>
                  <a:schemeClr val="accent3"/>
                </a:solidFill>
              </a:rPr>
              <a:t>Portfolio’s van leden van fotoclubs</a:t>
            </a:r>
            <a:endParaRPr lang="en-US" dirty="0">
              <a:solidFill>
                <a:schemeClr val="accent3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D31A6CCF-CB6C-D89A-EB8A-331435E6CEA6}"/>
              </a:ext>
            </a:extLst>
          </p:cNvPr>
          <p:cNvSpPr txBox="1">
            <a:spLocks/>
          </p:cNvSpPr>
          <p:nvPr/>
        </p:nvSpPr>
        <p:spPr bwMode="auto">
          <a:xfrm>
            <a:off x="712058" y="1594531"/>
            <a:ext cx="4192910" cy="31019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Tweetal apps:</a:t>
            </a:r>
            <a:endParaRPr lang="nl-NL" sz="900" dirty="0"/>
          </a:p>
          <a:p>
            <a:pPr marL="520700" lvl="1" indent="-182563">
              <a:spcBef>
                <a:spcPts val="200"/>
              </a:spcBef>
              <a:buFont typeface="+mj-lt"/>
              <a:buAutoNum type="arabicPeriod"/>
            </a:pPr>
            <a:r>
              <a:rPr lang="nl-NL" sz="1000" dirty="0">
                <a:solidFill>
                  <a:srgbClr val="C00000"/>
                </a:solidFill>
              </a:rPr>
              <a:t>Apple</a:t>
            </a:r>
            <a:r>
              <a:rPr lang="nl-NL" sz="1000" dirty="0">
                <a:solidFill>
                  <a:schemeClr val="tx1"/>
                </a:solidFill>
              </a:rPr>
              <a:t>: iPhone / iPad (gratis verkrijgbaar in de App Store)</a:t>
            </a:r>
          </a:p>
          <a:p>
            <a:pPr marL="520700" lvl="1" indent="-182563">
              <a:spcBef>
                <a:spcPts val="200"/>
              </a:spcBef>
              <a:buFont typeface="+mj-lt"/>
              <a:buAutoNum type="arabicPeriod"/>
            </a:pPr>
            <a:r>
              <a:rPr lang="nl-NL" sz="1000" dirty="0">
                <a:solidFill>
                  <a:srgbClr val="C00000"/>
                </a:solidFill>
              </a:rPr>
              <a:t>non-Apple:</a:t>
            </a:r>
            <a:r>
              <a:rPr lang="nl-NL" sz="1000" dirty="0">
                <a:solidFill>
                  <a:schemeClr val="tx1"/>
                </a:solidFill>
              </a:rPr>
              <a:t> Android, </a:t>
            </a:r>
            <a:r>
              <a:rPr lang="nl-NL" sz="1000" dirty="0" err="1">
                <a:solidFill>
                  <a:schemeClr val="tx1"/>
                </a:solidFill>
              </a:rPr>
              <a:t>desktops</a:t>
            </a:r>
            <a:r>
              <a:rPr lang="nl-NL" sz="1000" dirty="0">
                <a:solidFill>
                  <a:schemeClr val="tx1"/>
                </a:solidFill>
              </a:rPr>
              <a:t>, laptops, mobile (via internet browser)</a:t>
            </a:r>
            <a:endParaRPr lang="nl-NL" sz="1200" dirty="0">
              <a:solidFill>
                <a:schemeClr val="tx1"/>
              </a:solidFill>
            </a:endParaRPr>
          </a:p>
          <a:p>
            <a:pPr marL="222250" indent="-158750">
              <a:spcBef>
                <a:spcPts val="1000"/>
              </a:spcBef>
            </a:pPr>
            <a:r>
              <a:rPr lang="nl-NL" sz="1200" dirty="0"/>
              <a:t>Rondom</a:t>
            </a:r>
            <a:r>
              <a:rPr lang="nl-NL" sz="1200" dirty="0">
                <a:solidFill>
                  <a:srgbClr val="D16349"/>
                </a:solidFill>
              </a:rPr>
              <a:t> Club </a:t>
            </a:r>
            <a:r>
              <a:rPr lang="nl-NL" sz="1200" dirty="0"/>
              <a:t>concept </a:t>
            </a:r>
            <a:r>
              <a:rPr lang="nl-NL" sz="900" dirty="0"/>
              <a:t>(i.t.t. Squarespace, Flickr, 500px…)</a:t>
            </a: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chemeClr val="tx1"/>
                </a:solidFill>
              </a:rPr>
              <a:t>In samenwerking met </a:t>
            </a:r>
            <a:r>
              <a:rPr lang="nl-NL" sz="1000" dirty="0">
                <a:solidFill>
                  <a:srgbClr val="C00000"/>
                </a:solidFill>
              </a:rPr>
              <a:t>Fotobond</a:t>
            </a:r>
            <a:r>
              <a:rPr lang="nl-NL" sz="1000" dirty="0">
                <a:solidFill>
                  <a:schemeClr val="tx1"/>
                </a:solidFill>
              </a:rPr>
              <a:t> Brabant-Oost (“</a:t>
            </a:r>
            <a:r>
              <a:rPr lang="nl-NL" sz="1000" i="1" dirty="0">
                <a:solidFill>
                  <a:schemeClr val="tx1"/>
                </a:solidFill>
              </a:rPr>
              <a:t>Klik en Connect”</a:t>
            </a:r>
            <a:r>
              <a:rPr lang="nl-NL" sz="1000" dirty="0">
                <a:solidFill>
                  <a:schemeClr val="tx1"/>
                </a:solidFill>
              </a:rPr>
              <a:t>)</a:t>
            </a: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rgbClr val="C00000"/>
                </a:solidFill>
              </a:rPr>
              <a:t>Centrale</a:t>
            </a:r>
            <a:r>
              <a:rPr lang="nl-NL" sz="1000" dirty="0">
                <a:solidFill>
                  <a:schemeClr val="tx1"/>
                </a:solidFill>
              </a:rPr>
              <a:t> ingang naar geselecteerd werk van (ooit) 100+ clubs</a:t>
            </a: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rgbClr val="C00000"/>
                </a:solidFill>
              </a:rPr>
              <a:t>Decentraal</a:t>
            </a:r>
            <a:r>
              <a:rPr lang="nl-NL" sz="1000" dirty="0">
                <a:solidFill>
                  <a:schemeClr val="tx1"/>
                </a:solidFill>
              </a:rPr>
              <a:t> beheer van gegevens (clubs beheren de portfolio’s)</a:t>
            </a: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</a:rPr>
              <a:t>Clubs </a:t>
            </a: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 Leden  Portfolio’s  Foto’s</a:t>
            </a: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Ondersteuning </a:t>
            </a:r>
            <a:r>
              <a:rPr lang="nl-NL" sz="1000" dirty="0">
                <a:solidFill>
                  <a:srgbClr val="C00000"/>
                </a:solidFill>
                <a:sym typeface="Wingdings" pitchFamily="2" charset="2"/>
              </a:rPr>
              <a:t>Individuele leden </a:t>
            </a: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per regio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/>
              <a:t>Andere features</a:t>
            </a:r>
            <a:r>
              <a:rPr lang="nl-NL" sz="1200" dirty="0">
                <a:solidFill>
                  <a:srgbClr val="D16349"/>
                </a:solidFill>
              </a:rPr>
              <a:t>:</a:t>
            </a:r>
            <a:endParaRPr lang="nl-NL" sz="900" dirty="0"/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Portfolio foto’s veranderen af en toe (b.v. na een expo)</a:t>
            </a: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Fotografen opsporen met </a:t>
            </a:r>
            <a:r>
              <a:rPr lang="nl-NL" sz="1000" dirty="0">
                <a:solidFill>
                  <a:srgbClr val="C00000"/>
                </a:solidFill>
                <a:sym typeface="Wingdings" pitchFamily="2" charset="2"/>
              </a:rPr>
              <a:t>zelfde expertise </a:t>
            </a: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(b.v. “concertfotografie”)</a:t>
            </a: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Kan de portfolio’s integreren in bestaande </a:t>
            </a:r>
            <a:r>
              <a:rPr lang="nl-NL" sz="1000" dirty="0">
                <a:solidFill>
                  <a:srgbClr val="C00000"/>
                </a:solidFill>
                <a:sym typeface="Wingdings" pitchFamily="2" charset="2"/>
              </a:rPr>
              <a:t>websites</a:t>
            </a: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 (b.v. </a:t>
            </a:r>
            <a:r>
              <a:rPr lang="nl-NL" sz="1000" dirty="0" err="1">
                <a:solidFill>
                  <a:schemeClr val="tx1"/>
                </a:solidFill>
                <a:sym typeface="Wingdings" pitchFamily="2" charset="2"/>
              </a:rPr>
              <a:t>WordPress</a:t>
            </a: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)</a:t>
            </a: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Tweetalig (Nederlands en Engels; zie ➡️)</a:t>
            </a: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Ontwikkeling van de app gaat door</a:t>
            </a:r>
          </a:p>
        </p:txBody>
      </p:sp>
      <p:sp>
        <p:nvSpPr>
          <p:cNvPr id="13315" name="Title 3">
            <a:extLst>
              <a:ext uri="{FF2B5EF4-FFF2-40B4-BE49-F238E27FC236}">
                <a16:creationId xmlns:a16="http://schemas.microsoft.com/office/drawing/2014/main" id="{C638E738-CDDC-3F2D-B917-81D6917E0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75417"/>
            <a:ext cx="6858000" cy="1519115"/>
          </a:xfr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l">
              <a:tabLst>
                <a:tab pos="911225" algn="l"/>
                <a:tab pos="1255713" algn="l"/>
              </a:tabLst>
            </a:pPr>
            <a:r>
              <a:rPr lang="en-US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	De</a:t>
            </a:r>
            <a:r>
              <a:rPr lang="en-US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en-US" i="1" dirty="0" err="1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Fotoclub</a:t>
            </a:r>
            <a:r>
              <a:rPr lang="en-US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 Hub </a:t>
            </a:r>
            <a:r>
              <a:rPr lang="en-US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a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pp</a:t>
            </a:r>
            <a:b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		</a:t>
            </a:r>
            <a:r>
              <a:rPr lang="nl-NL" sz="2400" dirty="0">
                <a:solidFill>
                  <a:schemeClr val="accent3"/>
                </a:solidFill>
              </a:rPr>
              <a:t>Portfolio’s van leden van fotoclubs</a:t>
            </a:r>
            <a:endParaRPr lang="en-US" dirty="0">
              <a:solidFill>
                <a:schemeClr val="accent3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8FAA22-0171-13E8-3CC8-DAAB52BD2930}"/>
              </a:ext>
            </a:extLst>
          </p:cNvPr>
          <p:cNvSpPr txBox="1"/>
          <p:nvPr/>
        </p:nvSpPr>
        <p:spPr>
          <a:xfrm>
            <a:off x="113731" y="4804012"/>
            <a:ext cx="4114831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r>
              <a:rPr lang="en-NL" sz="1100" dirty="0">
                <a:solidFill>
                  <a:schemeClr val="bg1">
                    <a:lumMod val="65000"/>
                  </a:schemeClr>
                </a:solidFill>
              </a:rPr>
              <a:t>Peter van </a:t>
            </a:r>
            <a:r>
              <a:rPr lang="en-NL" sz="1100">
                <a:solidFill>
                  <a:schemeClr val="bg1">
                    <a:lumMod val="65000"/>
                  </a:schemeClr>
                </a:solidFill>
              </a:rPr>
              <a:t>den Hamer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 (</a:t>
            </a:r>
            <a:r>
              <a:rPr lang="en-US" sz="1100" dirty="0" err="1">
                <a:solidFill>
                  <a:schemeClr val="bg1">
                    <a:lumMod val="65000"/>
                  </a:schemeClr>
                </a:solidFill>
              </a:rPr>
              <a:t>fgDeGender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, vdhamer@msn.com), 5 Nov 2025</a:t>
            </a:r>
            <a:endParaRPr lang="en-NL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0E6E0FB2-B9B1-9E0B-8314-76ED6B4BE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359" y="1433563"/>
            <a:ext cx="1821254" cy="3634520"/>
          </a:xfrm>
          <a:prstGeom prst="rect">
            <a:avLst/>
          </a:prstGeom>
        </p:spPr>
      </p:pic>
      <p:pic>
        <p:nvPicPr>
          <p:cNvPr id="9" name="Picture 8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0A4C4032-E621-533F-1566-A4E66D404D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418" y="1433563"/>
            <a:ext cx="1821255" cy="363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9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7DE2A-94BB-4E33-00D4-E5F00807D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1548E858-D765-B22B-E7D6-E14D62C230C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-288" b="6192"/>
          <a:stretch/>
        </p:blipFill>
        <p:spPr>
          <a:xfrm>
            <a:off x="6678973" y="213814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C32FB7-7BE2-4EC4-291D-434A31144E65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</a:t>
            </a:r>
            <a:r>
              <a:rPr lang="en-NL"/>
              <a:t> 1:</a:t>
            </a:r>
            <a:r>
              <a:rPr lang="en-US" dirty="0"/>
              <a:t> Centrale </a:t>
            </a:r>
            <a:r>
              <a:rPr lang="en-US" dirty="0" err="1"/>
              <a:t>beheerder</a:t>
            </a:r>
            <a:r>
              <a:rPr lang="en-US" dirty="0"/>
              <a:t> </a:t>
            </a:r>
            <a:r>
              <a:rPr lang="en-NL"/>
              <a:t>voeg</a:t>
            </a:r>
            <a:r>
              <a:rPr lang="en-US" dirty="0"/>
              <a:t>t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NL"/>
              <a:t>club toe</a:t>
            </a:r>
            <a:endParaRPr lang="en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19EF7-AEBB-3024-BC07-434CAF91D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202" y="483063"/>
            <a:ext cx="6373474" cy="31518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6A6727-064B-A0CC-600A-1CE99C1BCDD0}"/>
              </a:ext>
            </a:extLst>
          </p:cNvPr>
          <p:cNvSpPr txBox="1"/>
          <p:nvPr/>
        </p:nvSpPr>
        <p:spPr>
          <a:xfrm>
            <a:off x="197476" y="3468673"/>
            <a:ext cx="6544518" cy="1561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262688" algn="r"/>
              </a:tabLst>
            </a:pPr>
            <a:r>
              <a:rPr lang="en-NL" sz="1400"/>
              <a:t>Bestand </a:t>
            </a:r>
            <a:r>
              <a:rPr lang="en-US" sz="1400" dirty="0"/>
              <a:t>met </a:t>
            </a:r>
            <a:r>
              <a:rPr lang="en-US" sz="1400" dirty="0" err="1"/>
              <a:t>b.v.</a:t>
            </a:r>
            <a:r>
              <a:rPr lang="en-US" sz="1400" dirty="0"/>
              <a:t> 75 clubs </a:t>
            </a:r>
            <a:r>
              <a:rPr lang="en-NL" sz="1400"/>
              <a:t>staat </a:t>
            </a:r>
            <a:r>
              <a:rPr lang="en-NL" sz="1400" dirty="0"/>
              <a:t>op een vaste </a:t>
            </a:r>
            <a:r>
              <a:rPr lang="en-NL" sz="1400" u="sng" dirty="0"/>
              <a:t>centrale </a:t>
            </a:r>
            <a:r>
              <a:rPr lang="en-NL" sz="1400" u="sng"/>
              <a:t>plek</a:t>
            </a:r>
            <a:r>
              <a:rPr lang="en-NL" sz="1100"/>
              <a:t> (</a:t>
            </a:r>
            <a:r>
              <a:rPr lang="en-US" sz="1100" dirty="0" err="1"/>
              <a:t>momenteel</a:t>
            </a:r>
            <a:r>
              <a:rPr lang="en-US" sz="1100" dirty="0"/>
              <a:t> op “GitHub”</a:t>
            </a:r>
            <a:r>
              <a:rPr lang="en-NL" sz="1100"/>
              <a:t>).                </a:t>
            </a:r>
            <a:endParaRPr lang="en-NL" sz="1100" dirty="0"/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400" dirty="0"/>
              <a:t>Alleen </a:t>
            </a:r>
            <a:r>
              <a:rPr lang="en-US" sz="1400" dirty="0" err="1"/>
              <a:t>namen</a:t>
            </a:r>
            <a:r>
              <a:rPr lang="en-US" sz="1400" dirty="0"/>
              <a:t>, </a:t>
            </a:r>
            <a:r>
              <a:rPr lang="en-US" sz="1400" dirty="0" err="1"/>
              <a:t>gemeente</a:t>
            </a:r>
            <a:r>
              <a:rPr lang="en-US" sz="1400" dirty="0"/>
              <a:t> </a:t>
            </a:r>
            <a:r>
              <a:rPr lang="en-NL" sz="1400" dirty="0"/>
              <a:t>en coordinaten zijn </a:t>
            </a:r>
            <a:r>
              <a:rPr lang="en-NL" sz="1400"/>
              <a:t>verplicht.</a:t>
            </a:r>
            <a:endParaRPr lang="en-US" sz="1400" dirty="0"/>
          </a:p>
          <a:p>
            <a:pPr marL="728663" lvl="1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600" dirty="0" err="1"/>
              <a:t>Niet-verplichte</a:t>
            </a:r>
            <a:r>
              <a:rPr lang="en-US" sz="1600" dirty="0"/>
              <a:t> </a:t>
            </a:r>
            <a:r>
              <a:rPr lang="en-US" sz="1600" dirty="0" err="1"/>
              <a:t>velden</a:t>
            </a:r>
            <a:r>
              <a:rPr lang="en-US" sz="1600" dirty="0"/>
              <a:t> </a:t>
            </a:r>
            <a:r>
              <a:rPr lang="en-US" sz="1600" dirty="0" err="1"/>
              <a:t>zitten</a:t>
            </a:r>
            <a:r>
              <a:rPr lang="en-US" sz="1600" dirty="0"/>
              <a:t> </a:t>
            </a:r>
            <a:r>
              <a:rPr lang="en-US" sz="1600" dirty="0" err="1"/>
              <a:t>tussen</a:t>
            </a:r>
            <a:r>
              <a:rPr lang="en-US" sz="1600" dirty="0"/>
              <a:t> </a:t>
            </a:r>
            <a:r>
              <a:rPr lang="en-US" sz="1600" dirty="0" err="1"/>
              <a:t>haakjes</a:t>
            </a:r>
            <a:r>
              <a:rPr lang="en-US" sz="1600" dirty="0"/>
              <a:t> van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“optional”: {…}</a:t>
            </a:r>
            <a:endParaRPr lang="en-NL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400" dirty="0" err="1"/>
              <a:t>Beheerder</a:t>
            </a:r>
            <a:r>
              <a:rPr lang="en-US" sz="1400" dirty="0"/>
              <a:t> </a:t>
            </a:r>
            <a:r>
              <a:rPr lang="en-US" sz="1400" dirty="0" err="1"/>
              <a:t>doet</a:t>
            </a:r>
            <a:r>
              <a:rPr lang="en-NL" sz="1400"/>
              <a:t> </a:t>
            </a:r>
            <a:r>
              <a:rPr lang="en-NL" sz="1400" dirty="0"/>
              <a:t>(in principe) alleen technische controle </a:t>
            </a:r>
            <a:r>
              <a:rPr lang="en-NL" sz="1400"/>
              <a:t>van </a:t>
            </a:r>
            <a:r>
              <a:rPr lang="en-US" sz="1400" dirty="0" err="1"/>
              <a:t>Niveau</a:t>
            </a:r>
            <a:r>
              <a:rPr lang="en-NL" sz="1400"/>
              <a:t> </a:t>
            </a:r>
            <a:r>
              <a:rPr lang="en-NL" sz="1400" dirty="0"/>
              <a:t>1 </a:t>
            </a:r>
            <a:r>
              <a:rPr lang="en-NL" sz="1400"/>
              <a:t>info.</a:t>
            </a:r>
            <a:endParaRPr lang="en-US" sz="1400" dirty="0"/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400" dirty="0" err="1"/>
              <a:t>Toekomst</a:t>
            </a:r>
            <a:r>
              <a:rPr lang="en-US" sz="1400" dirty="0"/>
              <a:t>: </a:t>
            </a:r>
            <a:r>
              <a:rPr lang="en-US" sz="1400" dirty="0" err="1"/>
              <a:t>lijst</a:t>
            </a:r>
            <a:r>
              <a:rPr lang="en-US" sz="1400" dirty="0"/>
              <a:t> met clubs </a:t>
            </a:r>
            <a:r>
              <a:rPr lang="en-US" sz="1400" dirty="0" err="1"/>
              <a:t>opsplitsen</a:t>
            </a:r>
            <a:r>
              <a:rPr lang="en-US" sz="1400" dirty="0"/>
              <a:t> in </a:t>
            </a:r>
            <a:r>
              <a:rPr lang="en-US" sz="1400" dirty="0" err="1"/>
              <a:t>deellijsten</a:t>
            </a:r>
            <a:r>
              <a:rPr lang="en-US" sz="1400" dirty="0"/>
              <a:t> (met eigen </a:t>
            </a:r>
            <a:r>
              <a:rPr lang="en-US" sz="1400" dirty="0" err="1"/>
              <a:t>beheerder</a:t>
            </a:r>
            <a:r>
              <a:rPr lang="en-US" sz="1400" dirty="0"/>
              <a:t> </a:t>
            </a:r>
            <a:r>
              <a:rPr lang="en-US" sz="1400" dirty="0" err="1"/>
              <a:t>b.v.</a:t>
            </a:r>
            <a:r>
              <a:rPr lang="en-US" sz="1400" dirty="0"/>
              <a:t> per regio)</a:t>
            </a:r>
            <a:endParaRPr lang="en-NL" sz="1400" dirty="0"/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2CB4E308-7DC5-2CBB-20E5-1B89ECA619B2}"/>
              </a:ext>
            </a:extLst>
          </p:cNvPr>
          <p:cNvSpPr/>
          <p:nvPr/>
        </p:nvSpPr>
        <p:spPr>
          <a:xfrm>
            <a:off x="4411367" y="1699522"/>
            <a:ext cx="1064655" cy="193183"/>
          </a:xfrm>
          <a:prstGeom prst="leftArrow">
            <a:avLst/>
          </a:prstGeom>
          <a:noFill/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Calibri" panose="020F0502020204030204" pitchFamily="34" charset="0"/>
                <a:cs typeface="Calibri" panose="020F0502020204030204" pitchFamily="34" charset="0"/>
              </a:rPr>
              <a:t>Link </a:t>
            </a:r>
            <a:r>
              <a:rPr lang="en-GB" sz="800" dirty="0" err="1">
                <a:latin typeface="Calibri" panose="020F0502020204030204" pitchFamily="34" charset="0"/>
                <a:cs typeface="Calibri" panose="020F0502020204030204" pitchFamily="34" charset="0"/>
              </a:rPr>
              <a:t>naar</a:t>
            </a:r>
            <a:r>
              <a:rPr lang="en-NL" sz="8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800" dirty="0" err="1">
                <a:latin typeface="Calibri" panose="020F0502020204030204" pitchFamily="34" charset="0"/>
                <a:cs typeface="Calibri" panose="020F0502020204030204" pitchFamily="34" charset="0"/>
              </a:rPr>
              <a:t>Niveau</a:t>
            </a:r>
            <a:r>
              <a:rPr lang="en-NL" sz="8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NL" sz="8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F157FD6-9455-0807-5514-4A1558B62245}"/>
              </a:ext>
            </a:extLst>
          </p:cNvPr>
          <p:cNvSpPr/>
          <p:nvPr/>
        </p:nvSpPr>
        <p:spPr>
          <a:xfrm>
            <a:off x="4070887" y="421503"/>
            <a:ext cx="2597240" cy="3176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Club in </a:t>
            </a:r>
            <a:r>
              <a:rPr lang="en-NL" sz="14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root.level1.json</a:t>
            </a:r>
            <a:endParaRPr lang="en-NL" sz="12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CC85B-E51C-266A-B427-8AEDD69B2A6C}"/>
              </a:ext>
            </a:extLst>
          </p:cNvPr>
          <p:cNvSpPr txBox="1"/>
          <p:nvPr/>
        </p:nvSpPr>
        <p:spPr>
          <a:xfrm>
            <a:off x="6741994" y="4756361"/>
            <a:ext cx="21344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App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gebruikt</a:t>
            </a:r>
            <a:r>
              <a:rPr lang="en-US" sz="90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NL" sz="9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262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9D311-3F16-AE5A-E4C9-E1AACDB0D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64366A-F4F9-841A-8EB9-CB9517F52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4498" y="442176"/>
            <a:ext cx="4999630" cy="246903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47CA6E-07C7-115B-C935-C81F44E5C7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1" b="6191"/>
          <a:stretch/>
        </p:blipFill>
        <p:spPr>
          <a:xfrm>
            <a:off x="6586604" y="213814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62BAC8-BA08-1002-FECE-9CA93D02244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</a:t>
            </a:r>
            <a:r>
              <a:rPr lang="en-NL"/>
              <a:t> </a:t>
            </a:r>
            <a:r>
              <a:rPr lang="en-NL" dirty="0"/>
              <a:t>2: hoe voegt men clubleden toe?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0C69B5-FCA5-F647-171F-2CD5B6CAC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319" y="517365"/>
            <a:ext cx="4999630" cy="246903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49530-7EB5-8D39-E877-3EB489F72A6A}"/>
              </a:ext>
            </a:extLst>
          </p:cNvPr>
          <p:cNvSpPr txBox="1"/>
          <p:nvPr/>
        </p:nvSpPr>
        <p:spPr>
          <a:xfrm>
            <a:off x="263856" y="3020704"/>
            <a:ext cx="6478138" cy="1734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De club </a:t>
            </a:r>
            <a:r>
              <a:rPr lang="en-NL" sz="1400"/>
              <a:t>mag </a:t>
            </a:r>
            <a:r>
              <a:rPr lang="en-US" sz="1400" dirty="0" err="1"/>
              <a:t>hun</a:t>
            </a:r>
            <a:r>
              <a:rPr lang="en-US" sz="1400" dirty="0"/>
              <a:t> eigen</a:t>
            </a:r>
            <a:r>
              <a:rPr lang="en-NL" sz="1400"/>
              <a:t> </a:t>
            </a:r>
            <a:r>
              <a:rPr lang="en-NL" sz="1400" dirty="0"/>
              <a:t>bestand </a:t>
            </a:r>
            <a:r>
              <a:rPr lang="en-NL" sz="1400" i="1" dirty="0"/>
              <a:t>zelf</a:t>
            </a:r>
            <a:r>
              <a:rPr lang="en-NL" sz="1400" dirty="0"/>
              <a:t> aanmaken, opslaan en bijhouden.</a:t>
            </a:r>
          </a:p>
          <a:p>
            <a:pPr marL="455612" lvl="2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Het bestand staat liefst op de club website.</a:t>
            </a:r>
          </a:p>
          <a:p>
            <a:pPr marL="455612" lvl="2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GB" sz="1400" dirty="0"/>
              <a:t>B</a:t>
            </a:r>
            <a:r>
              <a:rPr lang="en-NL" sz="1400" dirty="0"/>
              <a:t>.v. zelfde manier </a:t>
            </a:r>
            <a:r>
              <a:rPr lang="en-NL" sz="1400"/>
              <a:t>als </a:t>
            </a:r>
            <a:r>
              <a:rPr lang="en-US" sz="1400" dirty="0"/>
              <a:t>hoe </a:t>
            </a:r>
            <a:r>
              <a:rPr lang="en-NL" sz="1400"/>
              <a:t>Wordpress </a:t>
            </a:r>
            <a:r>
              <a:rPr lang="en-NL" sz="1400" dirty="0"/>
              <a:t>media files ondersteunt.</a:t>
            </a:r>
            <a:endParaRPr lang="en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Bestand mag ex-leden bevatten. Een ex-lid heeft een </a:t>
            </a:r>
            <a:r>
              <a:rPr lang="en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membershipEndDate</a:t>
            </a:r>
            <a:r>
              <a:rPr lang="en-NL" sz="1400" dirty="0"/>
              <a:t>.</a:t>
            </a:r>
            <a:endParaRPr lang="en-NL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Eenzelfde fotograaf mag in meerdere clubs voorkomen (b.v. vorige club).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>
                <a:solidFill>
                  <a:schemeClr val="bg2">
                    <a:lumMod val="75000"/>
                  </a:schemeClr>
                </a:solidFill>
              </a:rPr>
              <a:t>Geboortejaar wordt nu niet gebruikt en mag b.v</a:t>
            </a:r>
            <a:r>
              <a:rPr lang="en-NL" sz="1400">
                <a:solidFill>
                  <a:schemeClr val="bg2">
                    <a:lumMod val="7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vermeld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worden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als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NL" sz="1400">
                <a:solidFill>
                  <a:schemeClr val="bg2">
                    <a:lumMod val="75000"/>
                  </a:schemeClr>
                </a:solidFill>
              </a:rPr>
              <a:t>9999.</a:t>
            </a:r>
            <a:endParaRPr lang="en-NL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54D6DA-A23A-813A-2B45-48FB342B3DD8}"/>
              </a:ext>
            </a:extLst>
          </p:cNvPr>
          <p:cNvCxnSpPr>
            <a:cxnSpLocks/>
          </p:cNvCxnSpPr>
          <p:nvPr/>
        </p:nvCxnSpPr>
        <p:spPr>
          <a:xfrm>
            <a:off x="5635949" y="2953512"/>
            <a:ext cx="2479351" cy="0"/>
          </a:xfrm>
          <a:prstGeom prst="straightConnector1">
            <a:avLst/>
          </a:prstGeom>
          <a:ln w="38100">
            <a:solidFill>
              <a:schemeClr val="accent6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BE3E3F9-42C2-C294-260A-15DD1BE66F57}"/>
              </a:ext>
            </a:extLst>
          </p:cNvPr>
          <p:cNvSpPr/>
          <p:nvPr/>
        </p:nvSpPr>
        <p:spPr>
          <a:xfrm>
            <a:off x="2914918" y="2593534"/>
            <a:ext cx="2597240" cy="3176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Lid in </a:t>
            </a:r>
            <a:r>
              <a:rPr lang="en-NL" sz="12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fgDeGender.level1.json</a:t>
            </a:r>
            <a:endParaRPr lang="en-NL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603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8C3C2-CC35-81C0-7D96-57AFE1D2A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38B29E-7B3A-C4A5-EBAA-870BFC467CA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</a:t>
            </a:r>
            <a:r>
              <a:rPr lang="en-NL"/>
              <a:t> </a:t>
            </a:r>
            <a:r>
              <a:rPr lang="en-NL" dirty="0"/>
              <a:t>3: Portfolio van een clublid bekijken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340B13-BD61-AF55-D851-774F39C4DD2B}"/>
              </a:ext>
            </a:extLst>
          </p:cNvPr>
          <p:cNvGrpSpPr/>
          <p:nvPr/>
        </p:nvGrpSpPr>
        <p:grpSpPr>
          <a:xfrm>
            <a:off x="197079" y="559028"/>
            <a:ext cx="2144648" cy="4111672"/>
            <a:chOff x="914071" y="515914"/>
            <a:chExt cx="2144648" cy="4111672"/>
          </a:xfrm>
        </p:grpSpPr>
        <p:pic>
          <p:nvPicPr>
            <p:cNvPr id="3" name="Picture 2" descr="A cell phone with a window&#10;&#10;Description automatically generated">
              <a:extLst>
                <a:ext uri="{FF2B5EF4-FFF2-40B4-BE49-F238E27FC236}">
                  <a16:creationId xmlns:a16="http://schemas.microsoft.com/office/drawing/2014/main" id="{7ED64D11-66BA-A4D8-6737-BE112C586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" t="5661" r="-960" b="5981"/>
            <a:stretch/>
          </p:blipFill>
          <p:spPr>
            <a:xfrm>
              <a:off x="914071" y="515914"/>
              <a:ext cx="2144648" cy="4111672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03AAD7E-DF92-3BE6-2452-B65547C52231}"/>
                </a:ext>
              </a:extLst>
            </p:cNvPr>
            <p:cNvSpPr/>
            <p:nvPr/>
          </p:nvSpPr>
          <p:spPr>
            <a:xfrm>
              <a:off x="2077900" y="1059975"/>
              <a:ext cx="832514" cy="313899"/>
            </a:xfrm>
            <a:prstGeom prst="ellipse">
              <a:avLst/>
            </a:prstGeom>
            <a:noFill/>
            <a:ln cmpd="sng">
              <a:solidFill>
                <a:srgbClr val="FFC000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D58CFCD-54C3-5B7B-043E-AD6E8ED2C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752" y="113731"/>
            <a:ext cx="4477920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EC5201-2520-AC57-6122-90C069679A6B}"/>
              </a:ext>
            </a:extLst>
          </p:cNvPr>
          <p:cNvSpPr txBox="1"/>
          <p:nvPr/>
        </p:nvSpPr>
        <p:spPr>
          <a:xfrm>
            <a:off x="2264074" y="601014"/>
            <a:ext cx="2659949" cy="4153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Foto’s staan op club website</a:t>
            </a:r>
          </a:p>
          <a:p>
            <a:pPr marL="177800" indent="-177800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400" dirty="0"/>
              <a:t>Portfolio = Lightroom collection per lid. Dit dekt af…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App &amp; site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ondersteuning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Navigatie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Afspelen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(dia vertoning)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Portrait/landscape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mode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Diversiteit </a:t>
            </a:r>
            <a:r>
              <a:rPr lang="en-NL" sz="1600" dirty="0">
                <a:solidFill>
                  <a:srgbClr val="D16349"/>
                </a:solidFill>
              </a:rPr>
              <a:t>browsers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Swipen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op touch screen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Copyright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plaatsen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GB" sz="1600" dirty="0" err="1">
                <a:solidFill>
                  <a:srgbClr val="D16349"/>
                </a:solidFill>
              </a:rPr>
              <a:t>Resolutie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bg2">
                    <a:lumMod val="75000"/>
                  </a:schemeClr>
                </a:solidFill>
              </a:rPr>
              <a:t>terugschalen</a:t>
            </a:r>
            <a:endParaRPr lang="en-NL" sz="1600" dirty="0">
              <a:solidFill>
                <a:schemeClr val="bg2">
                  <a:lumMod val="75000"/>
                </a:schemeClr>
              </a:solidFill>
            </a:endParaRP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Volgorde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(evt op datum)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Upload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naar server (ftp)</a:t>
            </a:r>
          </a:p>
        </p:txBody>
      </p:sp>
    </p:spTree>
    <p:extLst>
      <p:ext uri="{BB962C8B-B14F-4D97-AF65-F5344CB8AC3E}">
        <p14:creationId xmlns:p14="http://schemas.microsoft.com/office/powerpoint/2010/main" val="1559337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3BAB0-144B-7BE2-B5C8-377AE31D5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F172E-87CB-A680-99B7-2B8F9DC63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F41FF21-5A65-F55F-1D55-F4EEAF2DC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nl-NL" dirty="0"/>
              <a:t>DEMO VAN DE APP?</a:t>
            </a:r>
            <a:br>
              <a:rPr lang="nl-NL" dirty="0"/>
            </a:br>
            <a:br>
              <a:rPr lang="nl-NL" dirty="0"/>
            </a:br>
            <a:r>
              <a:rPr lang="nl-NL" dirty="0">
                <a:solidFill>
                  <a:schemeClr val="tx2"/>
                </a:solidFill>
              </a:rPr>
              <a:t>Gesimuleerde iPhone of iPad </a:t>
            </a: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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Beeld op beeldscherm van Mac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 (beeldscherm nu even een 4k TV via HDMI)</a:t>
            </a:r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E531E9A-9F56-D908-9B13-4B256C9EC354}"/>
              </a:ext>
            </a:extLst>
          </p:cNvPr>
          <p:cNvSpPr txBox="1"/>
          <p:nvPr/>
        </p:nvSpPr>
        <p:spPr>
          <a:xfrm>
            <a:off x="484741" y="4483864"/>
            <a:ext cx="107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5800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D98E0-FD77-9E55-22B5-D97A92FBD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roup 176">
            <a:extLst>
              <a:ext uri="{FF2B5EF4-FFF2-40B4-BE49-F238E27FC236}">
                <a16:creationId xmlns:a16="http://schemas.microsoft.com/office/drawing/2014/main" id="{4FB1FF69-B993-48BB-FE83-2D96EBB17CAF}"/>
              </a:ext>
            </a:extLst>
          </p:cNvPr>
          <p:cNvGrpSpPr/>
          <p:nvPr/>
        </p:nvGrpSpPr>
        <p:grpSpPr>
          <a:xfrm>
            <a:off x="3409404" y="681445"/>
            <a:ext cx="1741719" cy="3777888"/>
            <a:chOff x="3409404" y="807719"/>
            <a:chExt cx="1741719" cy="3777888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AA636D-7A11-D66B-02C5-4F771BAD08DB}"/>
                </a:ext>
              </a:extLst>
            </p:cNvPr>
            <p:cNvSpPr/>
            <p:nvPr/>
          </p:nvSpPr>
          <p:spPr>
            <a:xfrm>
              <a:off x="3714209" y="80771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41BF576-40FD-1E00-6DC5-D7505C4F53C3}"/>
                </a:ext>
              </a:extLst>
            </p:cNvPr>
            <p:cNvSpPr/>
            <p:nvPr/>
          </p:nvSpPr>
          <p:spPr>
            <a:xfrm>
              <a:off x="3553099" y="91820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D1581D-88CB-DF09-CC5E-F0CE851C584F}"/>
                </a:ext>
              </a:extLst>
            </p:cNvPr>
            <p:cNvSpPr/>
            <p:nvPr/>
          </p:nvSpPr>
          <p:spPr>
            <a:xfrm>
              <a:off x="3409404" y="1045573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  <a:effectLst>
              <a:outerShdw blurRad="50800" dist="25400" dir="5400000" rotWithShape="0">
                <a:schemeClr val="bg1">
                  <a:alpha val="4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NL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SierraClub.level2.json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2A8C765-17FB-06FB-CBC0-F640F9094715}"/>
                </a:ext>
              </a:extLst>
            </p:cNvPr>
            <p:cNvSpPr/>
            <p:nvPr/>
          </p:nvSpPr>
          <p:spPr>
            <a:xfrm>
              <a:off x="3688078" y="1283427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2BD81FA-30FB-6E80-0346-B28E1BEA6F63}"/>
              </a:ext>
            </a:extLst>
          </p:cNvPr>
          <p:cNvGrpSpPr/>
          <p:nvPr/>
        </p:nvGrpSpPr>
        <p:grpSpPr>
          <a:xfrm>
            <a:off x="4598124" y="223703"/>
            <a:ext cx="3804544" cy="4235630"/>
            <a:chOff x="4598124" y="349977"/>
            <a:chExt cx="3804544" cy="423563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A9D53258-55BB-B7D8-C51D-A4962986F09E}"/>
                </a:ext>
              </a:extLst>
            </p:cNvPr>
            <p:cNvSpPr/>
            <p:nvPr/>
          </p:nvSpPr>
          <p:spPr>
            <a:xfrm>
              <a:off x="6965754" y="349977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0AD67AC-4456-DC14-4890-90A7BD09EA16}"/>
                </a:ext>
              </a:extLst>
            </p:cNvPr>
            <p:cNvSpPr/>
            <p:nvPr/>
          </p:nvSpPr>
          <p:spPr>
            <a:xfrm>
              <a:off x="6822058" y="465364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BF38D42A-4842-2047-40E0-73E233DEADB4}"/>
                </a:ext>
              </a:extLst>
            </p:cNvPr>
            <p:cNvSpPr/>
            <p:nvPr/>
          </p:nvSpPr>
          <p:spPr>
            <a:xfrm>
              <a:off x="6689158" y="575854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81DE75D-79DE-85F6-B60D-EFBF50B6822B}"/>
                </a:ext>
              </a:extLst>
            </p:cNvPr>
            <p:cNvSpPr/>
            <p:nvPr/>
          </p:nvSpPr>
          <p:spPr>
            <a:xfrm>
              <a:off x="6554190" y="692332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E774BF9-3439-955B-A03C-1397670A577A}"/>
                </a:ext>
              </a:extLst>
            </p:cNvPr>
            <p:cNvSpPr/>
            <p:nvPr/>
          </p:nvSpPr>
          <p:spPr>
            <a:xfrm>
              <a:off x="6410494" y="80771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D1041F6-B969-1137-2409-016992AC4D5D}"/>
                </a:ext>
              </a:extLst>
            </p:cNvPr>
            <p:cNvSpPr/>
            <p:nvPr/>
          </p:nvSpPr>
          <p:spPr>
            <a:xfrm>
              <a:off x="6277594" y="91820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054FA3B-555C-0820-54B5-DDBEB08B8ADD}"/>
                </a:ext>
              </a:extLst>
            </p:cNvPr>
            <p:cNvSpPr/>
            <p:nvPr/>
          </p:nvSpPr>
          <p:spPr>
            <a:xfrm>
              <a:off x="6133899" y="1045573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GB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Ansel_Adams</a:t>
              </a:r>
              <a:r>
                <a:rPr lang="en-GB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r>
                <a:rPr lang="en-GB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NL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ndex.html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8AA4D14-EF8A-7990-0DCC-4CF047DCB3D8}"/>
                </a:ext>
              </a:extLst>
            </p:cNvPr>
            <p:cNvSpPr/>
            <p:nvPr/>
          </p:nvSpPr>
          <p:spPr>
            <a:xfrm>
              <a:off x="6393072" y="1283427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Portfolio</a:t>
              </a:r>
            </a:p>
          </p:txBody>
        </p:sp>
        <p:cxnSp>
          <p:nvCxnSpPr>
            <p:cNvPr id="87" name="Curved Connector 43">
              <a:extLst>
                <a:ext uri="{FF2B5EF4-FFF2-40B4-BE49-F238E27FC236}">
                  <a16:creationId xmlns:a16="http://schemas.microsoft.com/office/drawing/2014/main" id="{836372A1-FACD-DCC5-FD65-3B2B718B1F25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 flipV="1">
              <a:off x="4598124" y="2033454"/>
              <a:ext cx="1507564" cy="1034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urved Connector 43">
              <a:extLst>
                <a:ext uri="{FF2B5EF4-FFF2-40B4-BE49-F238E27FC236}">
                  <a16:creationId xmlns:a16="http://schemas.microsoft.com/office/drawing/2014/main" id="{75126D1A-9C3B-8308-7B81-6FF4345AD8B2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3065417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urved Connector 43">
              <a:extLst>
                <a:ext uri="{FF2B5EF4-FFF2-40B4-BE49-F238E27FC236}">
                  <a16:creationId xmlns:a16="http://schemas.microsoft.com/office/drawing/2014/main" id="{E486080E-EF1E-5BF7-AF27-8365E85E2ADD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2612571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urved Connector 43">
              <a:extLst>
                <a:ext uri="{FF2B5EF4-FFF2-40B4-BE49-F238E27FC236}">
                  <a16:creationId xmlns:a16="http://schemas.microsoft.com/office/drawing/2014/main" id="{1284A85C-C703-94CE-D2E7-B8D39DA5D3E6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3889465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0F0B6F5-51BC-FCA7-D6FD-269C8FF0A3E6}"/>
                </a:ext>
              </a:extLst>
            </p:cNvPr>
            <p:cNvSpPr txBox="1"/>
            <p:nvPr/>
          </p:nvSpPr>
          <p:spPr>
            <a:xfrm>
              <a:off x="5002372" y="1951564"/>
              <a:ext cx="113379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Level3URL</a:t>
              </a:r>
              <a:endParaRPr lang="en-NL" sz="1000" dirty="0"/>
            </a:p>
          </p:txBody>
        </p:sp>
        <p:cxnSp>
          <p:nvCxnSpPr>
            <p:cNvPr id="136" name="Curved Connector 43">
              <a:extLst>
                <a:ext uri="{FF2B5EF4-FFF2-40B4-BE49-F238E27FC236}">
                  <a16:creationId xmlns:a16="http://schemas.microsoft.com/office/drawing/2014/main" id="{F979B133-1272-CBC3-AC1C-6C58F107C072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72" y="2754086"/>
              <a:ext cx="51560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urved Connector 43">
              <a:extLst>
                <a:ext uri="{FF2B5EF4-FFF2-40B4-BE49-F238E27FC236}">
                  <a16:creationId xmlns:a16="http://schemas.microsoft.com/office/drawing/2014/main" id="{6527E7DA-90A6-CC31-2811-9023678906A7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3489961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urved Connector 43">
              <a:extLst>
                <a:ext uri="{FF2B5EF4-FFF2-40B4-BE49-F238E27FC236}">
                  <a16:creationId xmlns:a16="http://schemas.microsoft.com/office/drawing/2014/main" id="{9A168FE8-F8BC-DDD5-7F69-DCC7AAAD13A6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72" y="4079419"/>
              <a:ext cx="51560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urved Connector 43">
              <a:extLst>
                <a:ext uri="{FF2B5EF4-FFF2-40B4-BE49-F238E27FC236}">
                  <a16:creationId xmlns:a16="http://schemas.microsoft.com/office/drawing/2014/main" id="{4E4C60DA-36E2-7A90-42BF-D0D01337E4D6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2400298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urved Connector 43">
              <a:extLst>
                <a:ext uri="{FF2B5EF4-FFF2-40B4-BE49-F238E27FC236}">
                  <a16:creationId xmlns:a16="http://schemas.microsoft.com/office/drawing/2014/main" id="{D5549FF7-236C-118F-2D56-7BA7D2D0627E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1807573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urved Connector 43">
              <a:extLst>
                <a:ext uri="{FF2B5EF4-FFF2-40B4-BE49-F238E27FC236}">
                  <a16:creationId xmlns:a16="http://schemas.microsoft.com/office/drawing/2014/main" id="{31063597-559C-5526-F442-B4ACD26B4EAA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158006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urved Connector 43">
              <a:extLst>
                <a:ext uri="{FF2B5EF4-FFF2-40B4-BE49-F238E27FC236}">
                  <a16:creationId xmlns:a16="http://schemas.microsoft.com/office/drawing/2014/main" id="{32B077E6-9D46-0BC2-5C3F-A1E07281B99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211286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urved Connector 43">
              <a:extLst>
                <a:ext uri="{FF2B5EF4-FFF2-40B4-BE49-F238E27FC236}">
                  <a16:creationId xmlns:a16="http://schemas.microsoft.com/office/drawing/2014/main" id="{589624AD-4B39-AD0A-BBD6-E6012CB1A029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135037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urved Connector 43">
              <a:extLst>
                <a:ext uri="{FF2B5EF4-FFF2-40B4-BE49-F238E27FC236}">
                  <a16:creationId xmlns:a16="http://schemas.microsoft.com/office/drawing/2014/main" id="{64FF97B7-230D-59E1-4B79-66B632C75E49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36586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urved Connector 43">
              <a:extLst>
                <a:ext uri="{FF2B5EF4-FFF2-40B4-BE49-F238E27FC236}">
                  <a16:creationId xmlns:a16="http://schemas.microsoft.com/office/drawing/2014/main" id="{6BE5CD81-A71B-BC32-46CC-A395F7F57CA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2919549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urved Connector 43">
              <a:extLst>
                <a:ext uri="{FF2B5EF4-FFF2-40B4-BE49-F238E27FC236}">
                  <a16:creationId xmlns:a16="http://schemas.microsoft.com/office/drawing/2014/main" id="{107BC36D-85BB-2976-0F4D-B38C6FEA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707675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urved Connector 43">
              <a:extLst>
                <a:ext uri="{FF2B5EF4-FFF2-40B4-BE49-F238E27FC236}">
                  <a16:creationId xmlns:a16="http://schemas.microsoft.com/office/drawing/2014/main" id="{9F09384A-A7B3-4FBB-594E-6F6D925281B8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4232366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5C7D7E0-E468-E773-A8EB-E14DCCA7B6F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Niveaus</a:t>
            </a:r>
            <a:r>
              <a:rPr lang="en-NL"/>
              <a:t> </a:t>
            </a:r>
            <a:r>
              <a:rPr lang="en-NL" dirty="0"/>
              <a:t>1 </a:t>
            </a:r>
            <a:r>
              <a:rPr lang="en-NL" dirty="0">
                <a:sym typeface="Wingdings" pitchFamily="2" charset="2"/>
              </a:rPr>
              <a:t> 2  </a:t>
            </a:r>
            <a:r>
              <a:rPr lang="en-NL" dirty="0"/>
              <a:t>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C42ACE-0B5F-380F-DD6F-5F54DC2B1A7C}"/>
              </a:ext>
            </a:extLst>
          </p:cNvPr>
          <p:cNvSpPr/>
          <p:nvPr/>
        </p:nvSpPr>
        <p:spPr>
          <a:xfrm>
            <a:off x="1133409" y="791935"/>
            <a:ext cx="1436914" cy="366739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NL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oot.level1.json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E212B62-B262-FCC7-6C94-F990C9CBBE16}"/>
              </a:ext>
            </a:extLst>
          </p:cNvPr>
          <p:cNvGrpSpPr/>
          <p:nvPr/>
        </p:nvGrpSpPr>
        <p:grpSpPr>
          <a:xfrm>
            <a:off x="1285809" y="3544932"/>
            <a:ext cx="1158240" cy="766355"/>
            <a:chOff x="1285809" y="3671206"/>
            <a:chExt cx="1158240" cy="7663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306155-B877-8699-69B2-E657620814F0}"/>
                </a:ext>
              </a:extLst>
            </p:cNvPr>
            <p:cNvSpPr/>
            <p:nvPr/>
          </p:nvSpPr>
          <p:spPr>
            <a:xfrm>
              <a:off x="1285809" y="3671206"/>
              <a:ext cx="1158240" cy="76635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BD0DDE7-5E1D-D604-2147-C9ADDC1FE9A2}"/>
                </a:ext>
              </a:extLst>
            </p:cNvPr>
            <p:cNvSpPr/>
            <p:nvPr/>
          </p:nvSpPr>
          <p:spPr>
            <a:xfrm>
              <a:off x="1412083" y="3772444"/>
              <a:ext cx="910046" cy="234043"/>
            </a:xfrm>
            <a:prstGeom prst="rect">
              <a:avLst/>
            </a:prstGeom>
            <a:solidFill>
              <a:srgbClr val="0094FF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Museum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86EDC72-FC80-87C1-C533-AB4BC4B710DA}"/>
                </a:ext>
              </a:extLst>
            </p:cNvPr>
            <p:cNvSpPr/>
            <p:nvPr/>
          </p:nvSpPr>
          <p:spPr>
            <a:xfrm>
              <a:off x="1412083" y="4119698"/>
              <a:ext cx="910046" cy="234043"/>
            </a:xfrm>
            <a:prstGeom prst="rect">
              <a:avLst/>
            </a:prstGeom>
            <a:solidFill>
              <a:srgbClr val="0094FF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Museum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3E6DA7C-7D29-EB4A-F2CD-E7F9088551E8}"/>
              </a:ext>
            </a:extLst>
          </p:cNvPr>
          <p:cNvGrpSpPr/>
          <p:nvPr/>
        </p:nvGrpSpPr>
        <p:grpSpPr>
          <a:xfrm>
            <a:off x="3561804" y="1767560"/>
            <a:ext cx="1158240" cy="2543727"/>
            <a:chOff x="3561804" y="1893834"/>
            <a:chExt cx="1158240" cy="254372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AB60E91-E4DA-AAB6-B386-C056587BDA3B}"/>
                </a:ext>
              </a:extLst>
            </p:cNvPr>
            <p:cNvSpPr/>
            <p:nvPr/>
          </p:nvSpPr>
          <p:spPr>
            <a:xfrm>
              <a:off x="3561804" y="1893834"/>
              <a:ext cx="1158240" cy="254372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1B429E5-D38F-7E12-C70F-0CCBFC15AC3E}"/>
                </a:ext>
              </a:extLst>
            </p:cNvPr>
            <p:cNvSpPr/>
            <p:nvPr/>
          </p:nvSpPr>
          <p:spPr>
            <a:xfrm>
              <a:off x="3688078" y="202419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DB38F-D9C9-1FED-7F04-2CA7152BFBFC}"/>
                </a:ext>
              </a:extLst>
            </p:cNvPr>
            <p:cNvSpPr/>
            <p:nvPr/>
          </p:nvSpPr>
          <p:spPr>
            <a:xfrm>
              <a:off x="3688078" y="246234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E3D2074-352F-102D-470E-F77D7E25DE43}"/>
                </a:ext>
              </a:extLst>
            </p:cNvPr>
            <p:cNvSpPr/>
            <p:nvPr/>
          </p:nvSpPr>
          <p:spPr>
            <a:xfrm>
              <a:off x="3688078" y="291954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F337A71-B8E0-00D8-1100-1CA4BDFFA0AF}"/>
                </a:ext>
              </a:extLst>
            </p:cNvPr>
            <p:cNvSpPr/>
            <p:nvPr/>
          </p:nvSpPr>
          <p:spPr>
            <a:xfrm>
              <a:off x="3688078" y="3365863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9A44B5-1905-2A6B-7400-9B10B6192503}"/>
                </a:ext>
              </a:extLst>
            </p:cNvPr>
            <p:cNvSpPr/>
            <p:nvPr/>
          </p:nvSpPr>
          <p:spPr>
            <a:xfrm>
              <a:off x="3688078" y="3772444"/>
              <a:ext cx="910046" cy="234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Ex-Lid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C360ABB-989B-C710-BE27-34D4D4FCA3CE}"/>
                </a:ext>
              </a:extLst>
            </p:cNvPr>
            <p:cNvSpPr/>
            <p:nvPr/>
          </p:nvSpPr>
          <p:spPr>
            <a:xfrm>
              <a:off x="3688078" y="4119698"/>
              <a:ext cx="910046" cy="234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Ex-Lid</a:t>
              </a:r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B1340DC4-3841-FB9E-EDA0-EAD76F9C3FAA}"/>
              </a:ext>
            </a:extLst>
          </p:cNvPr>
          <p:cNvSpPr/>
          <p:nvPr/>
        </p:nvSpPr>
        <p:spPr>
          <a:xfrm>
            <a:off x="6266798" y="1767560"/>
            <a:ext cx="1158240" cy="254372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Helvetica" pitchFamily="2" charset="0"/>
              <a:cs typeface="Arial Hebrew Scholar" pitchFamily="2" charset="-79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303A03C-FBD7-3909-5286-280D4626903D}"/>
              </a:ext>
            </a:extLst>
          </p:cNvPr>
          <p:cNvSpPr/>
          <p:nvPr/>
        </p:nvSpPr>
        <p:spPr>
          <a:xfrm>
            <a:off x="6393072" y="189792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0205257-00E4-9A25-691A-43A9714FE9F6}"/>
              </a:ext>
            </a:extLst>
          </p:cNvPr>
          <p:cNvSpPr/>
          <p:nvPr/>
        </p:nvSpPr>
        <p:spPr>
          <a:xfrm>
            <a:off x="6393072" y="233607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3E19E59-0A53-A902-23BC-EBB0A7AC975C}"/>
              </a:ext>
            </a:extLst>
          </p:cNvPr>
          <p:cNvSpPr/>
          <p:nvPr/>
        </p:nvSpPr>
        <p:spPr>
          <a:xfrm>
            <a:off x="6393072" y="279327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FD5C1A-5725-369F-B874-0D26E70EAFA3}"/>
              </a:ext>
            </a:extLst>
          </p:cNvPr>
          <p:cNvSpPr/>
          <p:nvPr/>
        </p:nvSpPr>
        <p:spPr>
          <a:xfrm>
            <a:off x="6393072" y="3239589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BE74714-6AA0-5174-D605-555C8EE0C21B}"/>
              </a:ext>
            </a:extLst>
          </p:cNvPr>
          <p:cNvSpPr/>
          <p:nvPr/>
        </p:nvSpPr>
        <p:spPr>
          <a:xfrm>
            <a:off x="6393072" y="3685903"/>
            <a:ext cx="910046" cy="26724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64C00326-442E-360B-8607-2C074CC67A86}"/>
              </a:ext>
            </a:extLst>
          </p:cNvPr>
          <p:cNvGrpSpPr/>
          <p:nvPr/>
        </p:nvGrpSpPr>
        <p:grpSpPr>
          <a:xfrm>
            <a:off x="1285809" y="1071698"/>
            <a:ext cx="2132305" cy="2389413"/>
            <a:chOff x="1285809" y="1197972"/>
            <a:chExt cx="2132305" cy="238941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8E95A9F-9220-57C7-C4F3-1A409D64165B}"/>
                </a:ext>
              </a:extLst>
            </p:cNvPr>
            <p:cNvSpPr/>
            <p:nvPr/>
          </p:nvSpPr>
          <p:spPr>
            <a:xfrm>
              <a:off x="1285809" y="1197972"/>
              <a:ext cx="1158240" cy="238941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CF0386-A0BC-5462-A662-4F7EEE60533C}"/>
                </a:ext>
              </a:extLst>
            </p:cNvPr>
            <p:cNvSpPr/>
            <p:nvPr/>
          </p:nvSpPr>
          <p:spPr>
            <a:xfrm>
              <a:off x="1412083" y="135037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987DF99-A2A5-CA71-5D9C-27FB5B62B8A7}"/>
                </a:ext>
              </a:extLst>
            </p:cNvPr>
            <p:cNvSpPr/>
            <p:nvPr/>
          </p:nvSpPr>
          <p:spPr>
            <a:xfrm>
              <a:off x="1412083" y="180757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5FD3FA-CB0B-DA42-0A56-023CDBBCE5D7}"/>
                </a:ext>
              </a:extLst>
            </p:cNvPr>
            <p:cNvSpPr/>
            <p:nvPr/>
          </p:nvSpPr>
          <p:spPr>
            <a:xfrm>
              <a:off x="1412083" y="224572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9A68D0-F907-1CFD-5BED-B116FA6DBF60}"/>
                </a:ext>
              </a:extLst>
            </p:cNvPr>
            <p:cNvSpPr/>
            <p:nvPr/>
          </p:nvSpPr>
          <p:spPr>
            <a:xfrm>
              <a:off x="1412083" y="270292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64CC6E6-FADE-68D8-221B-FF1839D4F13A}"/>
                </a:ext>
              </a:extLst>
            </p:cNvPr>
            <p:cNvSpPr/>
            <p:nvPr/>
          </p:nvSpPr>
          <p:spPr>
            <a:xfrm>
              <a:off x="1412083" y="3149237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cxnSp>
          <p:nvCxnSpPr>
            <p:cNvPr id="91" name="Curved Connector 43">
              <a:extLst>
                <a:ext uri="{FF2B5EF4-FFF2-40B4-BE49-F238E27FC236}">
                  <a16:creationId xmlns:a16="http://schemas.microsoft.com/office/drawing/2014/main" id="{2BB50DD2-DA05-6614-0A71-C1F07278C710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2322129" y="1482326"/>
              <a:ext cx="1069860" cy="1391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urved Connector 43">
              <a:extLst>
                <a:ext uri="{FF2B5EF4-FFF2-40B4-BE49-F238E27FC236}">
                  <a16:creationId xmlns:a16="http://schemas.microsoft.com/office/drawing/2014/main" id="{E8B6DC72-35E7-10BA-990C-BC98BEE2C402}"/>
                </a:ext>
              </a:extLst>
            </p:cNvPr>
            <p:cNvCxnSpPr>
              <a:cxnSpLocks/>
            </p:cNvCxnSpPr>
            <p:nvPr/>
          </p:nvCxnSpPr>
          <p:spPr>
            <a:xfrm>
              <a:off x="2322129" y="2392136"/>
              <a:ext cx="432167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urved Connector 43">
              <a:extLst>
                <a:ext uri="{FF2B5EF4-FFF2-40B4-BE49-F238E27FC236}">
                  <a16:creationId xmlns:a16="http://schemas.microsoft.com/office/drawing/2014/main" id="{F6D7EF45-F60F-2371-A32C-A8053F26E3C5}"/>
                </a:ext>
              </a:extLst>
            </p:cNvPr>
            <p:cNvCxnSpPr>
              <a:cxnSpLocks/>
            </p:cNvCxnSpPr>
            <p:nvPr/>
          </p:nvCxnSpPr>
          <p:spPr>
            <a:xfrm>
              <a:off x="2322129" y="3293745"/>
              <a:ext cx="438699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3C6146C-8742-4D07-41B8-9AB9CA0FC71C}"/>
                </a:ext>
              </a:extLst>
            </p:cNvPr>
            <p:cNvSpPr txBox="1"/>
            <p:nvPr/>
          </p:nvSpPr>
          <p:spPr>
            <a:xfrm>
              <a:off x="2359050" y="1264375"/>
              <a:ext cx="105906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Level2URL</a:t>
              </a:r>
              <a:endParaRPr lang="en-NL" sz="1000" dirty="0"/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F2616741-918D-DDAC-0C19-587B4F91218F}"/>
              </a:ext>
            </a:extLst>
          </p:cNvPr>
          <p:cNvSpPr txBox="1"/>
          <p:nvPr/>
        </p:nvSpPr>
        <p:spPr>
          <a:xfrm>
            <a:off x="6393073" y="3935313"/>
            <a:ext cx="9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>
                <a:solidFill>
                  <a:srgbClr val="689165"/>
                </a:solidFill>
              </a:rPr>
              <a:t>: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9B1C194-3246-1EF2-05D3-348B4ADB0EC4}"/>
              </a:ext>
            </a:extLst>
          </p:cNvPr>
          <p:cNvSpPr txBox="1"/>
          <p:nvPr/>
        </p:nvSpPr>
        <p:spPr>
          <a:xfrm>
            <a:off x="914751" y="4511040"/>
            <a:ext cx="1874231" cy="276999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7030A0"/>
                </a:solidFill>
              </a:rPr>
              <a:t>Clublijst (centraal)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93FF74E-856B-ADA9-18C3-235730DADE8B}"/>
              </a:ext>
            </a:extLst>
          </p:cNvPr>
          <p:cNvSpPr txBox="1"/>
          <p:nvPr/>
        </p:nvSpPr>
        <p:spPr>
          <a:xfrm>
            <a:off x="3418114" y="4511040"/>
            <a:ext cx="1428204" cy="276999"/>
          </a:xfrm>
          <a:prstGeom prst="rect">
            <a:avLst/>
          </a:prstGeom>
          <a:noFill/>
        </p:spPr>
        <p:txBody>
          <a:bodyPr wrap="non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FEC700"/>
                </a:solidFill>
              </a:rPr>
              <a:t>Ledenlijst (per club)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E4D45DB-B955-9B3C-0EBE-CE296EC316C4}"/>
              </a:ext>
            </a:extLst>
          </p:cNvPr>
          <p:cNvSpPr txBox="1"/>
          <p:nvPr/>
        </p:nvSpPr>
        <p:spPr>
          <a:xfrm>
            <a:off x="6127461" y="4511040"/>
            <a:ext cx="1428204" cy="276999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689165"/>
                </a:solidFill>
              </a:rPr>
              <a:t>Portfolio (per lid)</a:t>
            </a:r>
          </a:p>
        </p:txBody>
      </p:sp>
    </p:spTree>
    <p:extLst>
      <p:ext uri="{BB962C8B-B14F-4D97-AF65-F5344CB8AC3E}">
        <p14:creationId xmlns:p14="http://schemas.microsoft.com/office/powerpoint/2010/main" val="105375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85CFFDE-D1C1-CC02-49C0-EA05161F0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41E253-ECEB-3D47-31FA-FF454BCBA553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1 </a:t>
            </a:r>
            <a:r>
              <a:rPr lang="en-NL" dirty="0">
                <a:sym typeface="Wingdings" pitchFamily="2" charset="2"/>
              </a:rPr>
              <a:t> 2  </a:t>
            </a:r>
            <a:r>
              <a:rPr lang="en-NL" dirty="0"/>
              <a:t>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324DF1-99B4-DFD3-110C-4F70FC55B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7040" y="-25759"/>
            <a:ext cx="4243188" cy="2552491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12E9CC-15E5-D16A-7F1F-00585142F68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9D8D6"/>
              </a:clrFrom>
              <a:clrTo>
                <a:srgbClr val="D9D8D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 t="2833" r="3843" b="7267"/>
          <a:stretch/>
        </p:blipFill>
        <p:spPr>
          <a:xfrm>
            <a:off x="2064913" y="2560422"/>
            <a:ext cx="4174778" cy="255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72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D2741-7C67-B2E1-F4D8-ED870E57F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0D9A54-46C7-11FE-16A8-4B368533CE5D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Database binnen de app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EF65B0-0786-EBF2-8215-FD545BA25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6977" y="785854"/>
            <a:ext cx="5738702" cy="3438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DCF03E-1BA1-2234-E4A0-3D0A077ED384}"/>
              </a:ext>
            </a:extLst>
          </p:cNvPr>
          <p:cNvSpPr txBox="1"/>
          <p:nvPr/>
        </p:nvSpPr>
        <p:spPr>
          <a:xfrm>
            <a:off x="197476" y="698365"/>
            <a:ext cx="3189668" cy="37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/>
              <a:t>Clubs </a:t>
            </a:r>
            <a:r>
              <a:rPr lang="en-GB" sz="1400" dirty="0" err="1"/>
              <a:t>en</a:t>
            </a:r>
            <a:r>
              <a:rPr lang="en-GB" sz="1400" dirty="0"/>
              <a:t> </a:t>
            </a:r>
            <a:r>
              <a:rPr lang="en-GB" sz="1400" dirty="0" err="1"/>
              <a:t>leden</a:t>
            </a:r>
            <a:r>
              <a:rPr lang="en-GB" sz="1400" dirty="0"/>
              <a:t> </a:t>
            </a:r>
            <a:r>
              <a:rPr lang="en-GB" sz="1400" dirty="0" err="1"/>
              <a:t>worden</a:t>
            </a:r>
            <a:r>
              <a:rPr lang="en-GB" sz="1400" dirty="0"/>
              <a:t> </a:t>
            </a:r>
            <a:r>
              <a:rPr lang="en-GB" sz="1400" dirty="0" err="1"/>
              <a:t>geladen</a:t>
            </a:r>
            <a:r>
              <a:rPr lang="en-GB" sz="1400" dirty="0"/>
              <a:t> </a:t>
            </a:r>
            <a:r>
              <a:rPr lang="en-GB" sz="1400" dirty="0" err="1"/>
              <a:t>vanuit</a:t>
            </a:r>
            <a:br>
              <a:rPr lang="en-GB" sz="1400" dirty="0"/>
            </a:br>
            <a:r>
              <a:rPr lang="en-GB" sz="1400" dirty="0" err="1"/>
              <a:t>bestanden</a:t>
            </a:r>
            <a:r>
              <a:rPr lang="en-GB" sz="1400" dirty="0"/>
              <a:t>, maar </a:t>
            </a:r>
            <a:r>
              <a:rPr lang="en-GB" sz="1400" dirty="0" err="1"/>
              <a:t>bewaard</a:t>
            </a:r>
            <a:r>
              <a:rPr lang="en-GB" sz="1400" dirty="0"/>
              <a:t> in database</a:t>
            </a:r>
            <a:br>
              <a:rPr lang="en-GB" sz="1400" dirty="0"/>
            </a:br>
            <a:r>
              <a:rPr lang="en-GB" sz="1400" dirty="0"/>
              <a:t>op eigen </a:t>
            </a:r>
            <a:r>
              <a:rPr lang="en-GB" sz="1400" dirty="0" err="1"/>
              <a:t>mobiele</a:t>
            </a:r>
            <a:r>
              <a:rPr lang="en-GB" sz="1400" dirty="0"/>
              <a:t> device.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Waarom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Scherminhoud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snel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zichtbaar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Minder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afhankelijk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van network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Toekomst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: minder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vaak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data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ophalen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Geeft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structuur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aan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de software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179388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Technische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complicaties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App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doet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meerdere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taken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gelijktijdig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633412" lvl="2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Scherm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inhoud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verandert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bij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datawijzigingen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  <a:p>
            <a:pPr marL="633412" lvl="2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Taken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kunnen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elkaar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voor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voeten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lopen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Core Data (SQLite) 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Swift Data?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393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A0F71E-1D7A-8F5F-1D5B-D98AF1DA9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41" y="452640"/>
            <a:ext cx="6963870" cy="4312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FF2749-2C90-71D9-A9F7-9184FE7C8FB7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Welkomstscherm </a:t>
            </a:r>
            <a:r>
              <a:rPr lang="en-NL" sz="1400" dirty="0"/>
              <a:t>(animatie, “prelude”)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39924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8E494-0DFD-775E-D6DF-5EF536B58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561C94-7325-77EC-2691-543C3C457706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Instellingen</a:t>
            </a:r>
          </a:p>
        </p:txBody>
      </p:sp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7FB0D34A-796A-3610-FED2-7133847C5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973" y="483063"/>
            <a:ext cx="6859022" cy="424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29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C4A00-F0F2-5982-FA51-1B68D0EFB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11F204-38DA-63B9-62BA-9F742B64F01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Ingebouwde introductie tot de app (tweetalig)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B68B04-0AC8-DCAC-B5BD-BBFEEE00D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41" y="483063"/>
            <a:ext cx="6799470" cy="421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31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9F1C6-4F51-B2D5-DB5A-968E42728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itle 3">
            <a:extLst>
              <a:ext uri="{FF2B5EF4-FFF2-40B4-BE49-F238E27FC236}">
                <a16:creationId xmlns:a16="http://schemas.microsoft.com/office/drawing/2014/main" id="{D8E191A3-A7B0-5384-D5F0-7FAA98F280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75417"/>
            <a:ext cx="6858000" cy="1790700"/>
          </a:xfrm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1. </a:t>
            </a:r>
            <a:r>
              <a:rPr lang="en-US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Gebruik</a:t>
            </a:r>
            <a:r>
              <a:rPr lang="en-US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 van de a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pps</a:t>
            </a:r>
            <a:endParaRPr lang="en-US" dirty="0">
              <a:solidFill>
                <a:schemeClr val="accent3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640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CB897-C232-1DD8-3CBC-9A1661788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3762BF-6C9A-CAA6-5A78-3D3FB7EDC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7" b="3117"/>
          <a:stretch/>
        </p:blipFill>
        <p:spPr>
          <a:xfrm>
            <a:off x="131927" y="118281"/>
            <a:ext cx="8857397" cy="4914965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3CB42E-D313-F8F2-9D48-74CC15646C03}"/>
              </a:ext>
            </a:extLst>
          </p:cNvPr>
          <p:cNvSpPr/>
          <p:nvPr/>
        </p:nvSpPr>
        <p:spPr>
          <a:xfrm>
            <a:off x="7483522" y="353556"/>
            <a:ext cx="1468596" cy="261689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Android </a:t>
            </a:r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⤴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85FD8C-C59E-947F-8CCD-2DA8ED0F1EAD}"/>
              </a:ext>
            </a:extLst>
          </p:cNvPr>
          <p:cNvSpPr/>
          <p:nvPr/>
        </p:nvSpPr>
        <p:spPr>
          <a:xfrm>
            <a:off x="7406997" y="2209170"/>
            <a:ext cx="1582327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Windows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⤵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0EBA9DF-2CCC-862C-E21E-872AF2A999B0}"/>
              </a:ext>
            </a:extLst>
          </p:cNvPr>
          <p:cNvSpPr/>
          <p:nvPr/>
        </p:nvSpPr>
        <p:spPr>
          <a:xfrm>
            <a:off x="7889432" y="2595722"/>
            <a:ext cx="1091008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</a:t>
            </a:r>
            <a:r>
              <a:rPr lang="en-NL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pp) iOS </a:t>
            </a:r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⤴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4966911-E646-A015-75AA-917E7BFB3097}"/>
              </a:ext>
            </a:extLst>
          </p:cNvPr>
          <p:cNvSpPr/>
          <p:nvPr/>
        </p:nvSpPr>
        <p:spPr>
          <a:xfrm>
            <a:off x="7260413" y="3749994"/>
            <a:ext cx="175064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(app/web) macOS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➡️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5306959-29DB-C1CC-2C16-DDFD2C056A06}"/>
              </a:ext>
            </a:extLst>
          </p:cNvPr>
          <p:cNvSpPr/>
          <p:nvPr/>
        </p:nvSpPr>
        <p:spPr>
          <a:xfrm>
            <a:off x="7491035" y="4069629"/>
            <a:ext cx="175064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➡️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408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C8A0CE3-A451-1497-5FCB-7B4EE75FE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498" y="0"/>
            <a:ext cx="5497854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7FD01-A6C3-EADC-AD58-0607845D449B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Fotoclub</a:t>
            </a:r>
            <a:r>
              <a:rPr lang="en-US" dirty="0"/>
              <a:t> Hub </a:t>
            </a:r>
            <a:r>
              <a:rPr lang="en-US" dirty="0">
                <a:solidFill>
                  <a:srgbClr val="C00000"/>
                </a:solidFill>
              </a:rPr>
              <a:t>HTML </a:t>
            </a:r>
            <a:r>
              <a:rPr lang="en-US" sz="1400" dirty="0"/>
              <a:t>(macOS app)</a:t>
            </a:r>
            <a:endParaRPr lang="en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57BBAE-75D1-86C4-59D3-9627DFF2B7C6}"/>
              </a:ext>
            </a:extLst>
          </p:cNvPr>
          <p:cNvSpPr txBox="1"/>
          <p:nvPr/>
        </p:nvSpPr>
        <p:spPr>
          <a:xfrm>
            <a:off x="191069" y="632097"/>
            <a:ext cx="3795715" cy="862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Genereert HTML pagina’s voor websites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Zodat gegevens ook te bekijken zijn in browser op PC, Android, etc.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Kan naar deze pagina’s linken binnen b.v. bestaande </a:t>
            </a:r>
            <a:r>
              <a:rPr lang="nl-NL" sz="1000" dirty="0" err="1"/>
              <a:t>Wordpress</a:t>
            </a:r>
            <a:r>
              <a:rPr lang="nl-NL" sz="1000" dirty="0"/>
              <a:t> site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Input: lijst met clubs (Level 1) en ledenlijsten (Level 2)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0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Output: ledenlijst voor club, met links naar portfolio’s van leden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35F92D-7BD0-AE7D-9EA1-F9739B97544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8" t="1938" r="8503" b="882"/>
          <a:stretch/>
        </p:blipFill>
        <p:spPr>
          <a:xfrm>
            <a:off x="1143893" y="1595628"/>
            <a:ext cx="1566388" cy="31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6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FE7BE9A-2F93-F827-6375-FE6864336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F4E49627-4715-7636-CAEC-06CBE6B17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2975" b="6192"/>
          <a:stretch/>
        </p:blipFill>
        <p:spPr>
          <a:xfrm>
            <a:off x="6614578" y="213814"/>
            <a:ext cx="2293180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079112-3391-8626-FA15-AEA1D46E438B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Praktische gegevens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1A6FC-99BF-F466-9657-95F407DF0055}"/>
              </a:ext>
            </a:extLst>
          </p:cNvPr>
          <p:cNvSpPr txBox="1"/>
          <p:nvPr/>
        </p:nvSpPr>
        <p:spPr>
          <a:xfrm>
            <a:off x="191069" y="682388"/>
            <a:ext cx="6390035" cy="383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App voor iPhone en iPad </a:t>
            </a:r>
            <a:r>
              <a:rPr lang="nl-NL" sz="1000" dirty="0"/>
              <a:t>(en Mac en </a:t>
            </a:r>
            <a:r>
              <a:rPr lang="nl-NL" sz="1000" dirty="0" err="1"/>
              <a:t>Vision</a:t>
            </a:r>
            <a:r>
              <a:rPr lang="nl-NL" sz="1000" dirty="0"/>
              <a:t> Pro)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Zuster app “Fotoclub App HTML” voor Website ondersteuning </a:t>
            </a:r>
            <a:r>
              <a:rPr lang="nl-NL" sz="1000" dirty="0"/>
              <a:t>(Android, Windows, m</a:t>
            </a:r>
            <a:r>
              <a:rPr lang="en-GB" sz="1000" dirty="0" err="1"/>
              <a:t>acOS</a:t>
            </a:r>
            <a:r>
              <a:rPr lang="en-GB" sz="1000" dirty="0"/>
              <a:t>,…</a:t>
            </a:r>
            <a:r>
              <a:rPr lang="nl-NL" sz="10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Meerdere fotoclubs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Momenteel 100 app gebruikers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/>
              <a:t> 2k (NL, app &amp; web)?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>
                <a:sym typeface="Wingdings" pitchFamily="2" charset="2"/>
              </a:rPr>
              <a:t> 100k (app &amp; web)??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Werkt wereldwijd: Nederlandtalig &amp; Engelstalig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Staat in Apple </a:t>
            </a:r>
            <a:r>
              <a:rPr lang="nl-NL" sz="1400" dirty="0">
                <a:hlinkClick r:id="rId4"/>
              </a:rPr>
              <a:t>App Store</a:t>
            </a: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Uitleg/documentatie binnen de app zelf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Meer uitgebreide documentatie op </a:t>
            </a:r>
            <a:r>
              <a:rPr lang="nl-NL" sz="1400" dirty="0">
                <a:hlinkClick r:id="rId5"/>
              </a:rPr>
              <a:t>Github</a:t>
            </a:r>
            <a:r>
              <a:rPr lang="nl-NL" sz="1400" dirty="0"/>
              <a:t> (</a:t>
            </a:r>
            <a:r>
              <a:rPr lang="nl-NL" sz="1400" dirty="0" err="1"/>
              <a:t>engelstalig</a:t>
            </a:r>
            <a:r>
              <a:rPr lang="nl-NL" sz="14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Ruim 8000 regels broncode </a:t>
            </a:r>
            <a:r>
              <a:rPr lang="nl-NL" sz="1000" dirty="0"/>
              <a:t>(.</a:t>
            </a:r>
            <a:r>
              <a:rPr lang="nl-NL" sz="1000" dirty="0" err="1"/>
              <a:t>swift</a:t>
            </a:r>
            <a:r>
              <a:rPr lang="nl-NL" sz="1000" dirty="0"/>
              <a:t>) </a:t>
            </a:r>
            <a:r>
              <a:rPr lang="nl-NL" sz="1400" dirty="0"/>
              <a:t>+ 3000 regels data </a:t>
            </a:r>
            <a:r>
              <a:rPr lang="nl-NL" sz="1000" dirty="0"/>
              <a:t>(.</a:t>
            </a:r>
            <a:r>
              <a:rPr lang="nl-NL" sz="1000" dirty="0" err="1"/>
              <a:t>json</a:t>
            </a:r>
            <a:r>
              <a:rPr lang="nl-NL" sz="10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Enkele jaren in ontwikkeling </a:t>
            </a:r>
            <a:r>
              <a:rPr lang="nl-NL" sz="1000" dirty="0"/>
              <a:t>(update meer of minder maandelijks)</a:t>
            </a:r>
          </a:p>
        </p:txBody>
      </p:sp>
    </p:spTree>
    <p:extLst>
      <p:ext uri="{BB962C8B-B14F-4D97-AF65-F5344CB8AC3E}">
        <p14:creationId xmlns:p14="http://schemas.microsoft.com/office/powerpoint/2010/main" val="2382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8DB22B3-531A-F72B-040D-E40BB988E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3A36728-C01B-4983-CABC-F4FFCE01130E}"/>
              </a:ext>
            </a:extLst>
          </p:cNvPr>
          <p:cNvGrpSpPr/>
          <p:nvPr/>
        </p:nvGrpSpPr>
        <p:grpSpPr>
          <a:xfrm>
            <a:off x="154675" y="113731"/>
            <a:ext cx="8987098" cy="4916038"/>
            <a:chOff x="154675" y="113731"/>
            <a:chExt cx="8987098" cy="4916038"/>
          </a:xfrm>
        </p:grpSpPr>
        <p:pic>
          <p:nvPicPr>
            <p:cNvPr id="1026" name="Picture 2" descr="Apple Vision Pro price in Nigeria. Apple VR Glasses in Lagos Abuja">
              <a:extLst>
                <a:ext uri="{FF2B5EF4-FFF2-40B4-BE49-F238E27FC236}">
                  <a16:creationId xmlns:a16="http://schemas.microsoft.com/office/drawing/2014/main" id="{85E0AE4D-B559-9DF8-0E8C-01001F2F1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770" y="483063"/>
              <a:ext cx="2160237" cy="1396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0BC703-9BF7-7B00-1602-9F65D7832417}"/>
                </a:ext>
              </a:extLst>
            </p:cNvPr>
            <p:cNvGrpSpPr/>
            <p:nvPr/>
          </p:nvGrpSpPr>
          <p:grpSpPr>
            <a:xfrm>
              <a:off x="2697707" y="196927"/>
              <a:ext cx="6444066" cy="4832842"/>
              <a:chOff x="2813262" y="0"/>
              <a:chExt cx="6330738" cy="4749645"/>
            </a:xfrm>
          </p:grpSpPr>
          <p:pic>
            <p:nvPicPr>
              <p:cNvPr id="8" name="Picture 7" descr="A screenshot of a room with a couch and a coffee table&#10;&#10;Description automatically generated">
                <a:extLst>
                  <a:ext uri="{FF2B5EF4-FFF2-40B4-BE49-F238E27FC236}">
                    <a16:creationId xmlns:a16="http://schemas.microsoft.com/office/drawing/2014/main" id="{2F77D0DB-CBF3-59E1-512C-C1E822F325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3262" y="0"/>
                <a:ext cx="6330738" cy="4745736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82AAED-03A0-8503-0C8D-3CC00BE155A2}"/>
                  </a:ext>
                </a:extLst>
              </p:cNvPr>
              <p:cNvSpPr txBox="1"/>
              <p:nvPr/>
            </p:nvSpPr>
            <p:spPr>
              <a:xfrm>
                <a:off x="2863965" y="4380313"/>
                <a:ext cx="2057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L" sz="900" dirty="0">
                    <a:solidFill>
                      <a:schemeClr val="bg1"/>
                    </a:solidFill>
                  </a:rPr>
                  <a:t>Vision Pro</a:t>
                </a:r>
                <a:br>
                  <a:rPr lang="en-NL" sz="900" dirty="0">
                    <a:solidFill>
                      <a:schemeClr val="bg1"/>
                    </a:solidFill>
                  </a:rPr>
                </a:br>
                <a:r>
                  <a:rPr lang="en-NL" sz="900" dirty="0">
                    <a:solidFill>
                      <a:schemeClr val="bg1"/>
                    </a:solidFill>
                  </a:rPr>
                  <a:t>NL / VisionOS 2.0 beta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016EAD-E22F-E8E1-5070-496205A4E401}"/>
                </a:ext>
              </a:extLst>
            </p:cNvPr>
            <p:cNvSpPr txBox="1"/>
            <p:nvPr/>
          </p:nvSpPr>
          <p:spPr>
            <a:xfrm>
              <a:off x="154675" y="113731"/>
              <a:ext cx="2543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NL" dirty="0"/>
                <a:t>Vision Pro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1E41A7F-411C-9A64-B0FC-314DF2C07755}"/>
              </a:ext>
            </a:extLst>
          </p:cNvPr>
          <p:cNvSpPr txBox="1"/>
          <p:nvPr/>
        </p:nvSpPr>
        <p:spPr>
          <a:xfrm>
            <a:off x="215613" y="4455224"/>
            <a:ext cx="1494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/>
              <a:t>Mac Studio</a:t>
            </a:r>
            <a:br>
              <a:rPr lang="en-NL" sz="900" dirty="0"/>
            </a:br>
            <a:r>
              <a:rPr lang="en-NL" sz="900" dirty="0"/>
              <a:t>NL </a:t>
            </a:r>
            <a:r>
              <a:rPr lang="en-NL" sz="900"/>
              <a:t>/ MacOS</a:t>
            </a:r>
            <a:endParaRPr lang="en-NL" sz="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885F8C-168D-A209-8CCF-DBB363EDB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90" y="1998618"/>
            <a:ext cx="3223093" cy="25762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2D64E9-8378-D666-5141-0406490C8AB4}"/>
              </a:ext>
            </a:extLst>
          </p:cNvPr>
          <p:cNvSpPr txBox="1"/>
          <p:nvPr/>
        </p:nvSpPr>
        <p:spPr>
          <a:xfrm>
            <a:off x="154675" y="1694601"/>
            <a:ext cx="212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Mac</a:t>
            </a:r>
          </a:p>
        </p:txBody>
      </p:sp>
    </p:spTree>
    <p:extLst>
      <p:ext uri="{BB962C8B-B14F-4D97-AF65-F5344CB8AC3E}">
        <p14:creationId xmlns:p14="http://schemas.microsoft.com/office/powerpoint/2010/main" val="28138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98719-11C7-C70C-56FC-353FBDE03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797C4B-A25F-449C-6FB4-66333483A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" r="1922" b="7168"/>
          <a:stretch>
            <a:fillRect/>
          </a:stretch>
        </p:blipFill>
        <p:spPr>
          <a:xfrm>
            <a:off x="1944710" y="1623202"/>
            <a:ext cx="5069594" cy="303028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A7CBBBF-9446-44CA-840E-D323941AB285}"/>
              </a:ext>
            </a:extLst>
          </p:cNvPr>
          <p:cNvSpPr txBox="1"/>
          <p:nvPr/>
        </p:nvSpPr>
        <p:spPr>
          <a:xfrm>
            <a:off x="3773512" y="827996"/>
            <a:ext cx="1412383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Expertises</a:t>
            </a:r>
            <a:endParaRPr lang="en-US" sz="1900" dirty="0"/>
          </a:p>
        </p:txBody>
      </p:sp>
      <p:sp>
        <p:nvSpPr>
          <p:cNvPr id="25" name="Left-Right Arrow 24">
            <a:extLst>
              <a:ext uri="{FF2B5EF4-FFF2-40B4-BE49-F238E27FC236}">
                <a16:creationId xmlns:a16="http://schemas.microsoft.com/office/drawing/2014/main" id="{BF47109A-AD68-844D-6509-AE17F1BB46D7}"/>
              </a:ext>
            </a:extLst>
          </p:cNvPr>
          <p:cNvSpPr/>
          <p:nvPr/>
        </p:nvSpPr>
        <p:spPr>
          <a:xfrm rot="16200000">
            <a:off x="4277935" y="626311"/>
            <a:ext cx="403538" cy="130935"/>
          </a:xfrm>
          <a:prstGeom prst="leftRight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6E1355-666B-A385-988D-04665AFAB610}"/>
              </a:ext>
            </a:extLst>
          </p:cNvPr>
          <p:cNvSpPr txBox="1"/>
          <p:nvPr/>
        </p:nvSpPr>
        <p:spPr>
          <a:xfrm>
            <a:off x="5434885" y="98342"/>
            <a:ext cx="1412383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rgbClr val="00A1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Portfolio’s</a:t>
            </a:r>
            <a:endParaRPr lang="en-US" sz="1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D6A2D1-0190-4C43-7A83-3CDC17213791}"/>
              </a:ext>
            </a:extLst>
          </p:cNvPr>
          <p:cNvSpPr txBox="1"/>
          <p:nvPr/>
        </p:nvSpPr>
        <p:spPr>
          <a:xfrm>
            <a:off x="2116429" y="98342"/>
            <a:ext cx="1408091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rgbClr val="C682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Clubs</a:t>
            </a:r>
            <a:endParaRPr lang="en-US" sz="19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3AF3F5-F3C7-E5B7-A3A7-AB1EF386A306}"/>
              </a:ext>
            </a:extLst>
          </p:cNvPr>
          <p:cNvSpPr txBox="1"/>
          <p:nvPr/>
        </p:nvSpPr>
        <p:spPr>
          <a:xfrm>
            <a:off x="3773511" y="98342"/>
            <a:ext cx="1412383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 err="1">
                <a:solidFill>
                  <a:srgbClr val="F6AF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ClubLeden</a:t>
            </a:r>
            <a:endParaRPr lang="en-US" sz="1900" dirty="0"/>
          </a:p>
        </p:txBody>
      </p:sp>
      <p:sp>
        <p:nvSpPr>
          <p:cNvPr id="26" name="Left-Right Arrow 25">
            <a:extLst>
              <a:ext uri="{FF2B5EF4-FFF2-40B4-BE49-F238E27FC236}">
                <a16:creationId xmlns:a16="http://schemas.microsoft.com/office/drawing/2014/main" id="{18D327F2-AAE0-B917-0479-1F8B440AE91A}"/>
              </a:ext>
            </a:extLst>
          </p:cNvPr>
          <p:cNvSpPr/>
          <p:nvPr/>
        </p:nvSpPr>
        <p:spPr>
          <a:xfrm>
            <a:off x="3334461" y="255157"/>
            <a:ext cx="403538" cy="103761"/>
          </a:xfrm>
          <a:prstGeom prst="leftRight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B31460-7E32-D7EF-8A6A-CB1971F7B109}"/>
              </a:ext>
            </a:extLst>
          </p:cNvPr>
          <p:cNvSpPr txBox="1"/>
          <p:nvPr/>
        </p:nvSpPr>
        <p:spPr>
          <a:xfrm>
            <a:off x="2116429" y="830750"/>
            <a:ext cx="1408091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rIns="0">
            <a:spAutoFit/>
          </a:bodyPr>
          <a:lstStyle/>
          <a:p>
            <a:pPr algn="ctr"/>
            <a:r>
              <a:rPr lang="en-US" sz="1900" dirty="0" err="1">
                <a:solidFill>
                  <a:srgbClr val="C682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Landkaarten</a:t>
            </a:r>
            <a:endParaRPr lang="en-US" sz="1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7B5D0-E6D9-4FCC-719B-443CD2BA5EC5}"/>
              </a:ext>
            </a:extLst>
          </p:cNvPr>
          <p:cNvSpPr txBox="1"/>
          <p:nvPr/>
        </p:nvSpPr>
        <p:spPr>
          <a:xfrm>
            <a:off x="5434885" y="835189"/>
            <a:ext cx="1412383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rgbClr val="00A1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Foto’s</a:t>
            </a:r>
            <a:endParaRPr lang="en-US" sz="1900" dirty="0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0BBECEFD-B279-5DCF-64A9-4F360581C497}"/>
              </a:ext>
            </a:extLst>
          </p:cNvPr>
          <p:cNvSpPr/>
          <p:nvPr/>
        </p:nvSpPr>
        <p:spPr>
          <a:xfrm>
            <a:off x="6075608" y="483064"/>
            <a:ext cx="130936" cy="410484"/>
          </a:xfrm>
          <a:prstGeom prst="down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9CA59465-98A7-BE75-2CA5-5680A633DBD9}"/>
              </a:ext>
            </a:extLst>
          </p:cNvPr>
          <p:cNvSpPr/>
          <p:nvPr/>
        </p:nvSpPr>
        <p:spPr>
          <a:xfrm>
            <a:off x="2790943" y="490009"/>
            <a:ext cx="130936" cy="410485"/>
          </a:xfrm>
          <a:prstGeom prst="down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Callout 1">
            <a:extLst>
              <a:ext uri="{FF2B5EF4-FFF2-40B4-BE49-F238E27FC236}">
                <a16:creationId xmlns:a16="http://schemas.microsoft.com/office/drawing/2014/main" id="{8C07BA93-509A-63D8-A49C-187410EA56ED}"/>
              </a:ext>
            </a:extLst>
          </p:cNvPr>
          <p:cNvSpPr/>
          <p:nvPr/>
        </p:nvSpPr>
        <p:spPr>
          <a:xfrm>
            <a:off x="4463143" y="1410789"/>
            <a:ext cx="409303" cy="300445"/>
          </a:xfrm>
          <a:prstGeom prst="wedgeEllipseCallo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toon</a:t>
            </a:r>
            <a:b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expertises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val Callout 2">
            <a:extLst>
              <a:ext uri="{FF2B5EF4-FFF2-40B4-BE49-F238E27FC236}">
                <a16:creationId xmlns:a16="http://schemas.microsoft.com/office/drawing/2014/main" id="{B815BCAC-FA08-ADF3-C1FA-E480D0D6F81F}"/>
              </a:ext>
            </a:extLst>
          </p:cNvPr>
          <p:cNvSpPr/>
          <p:nvPr/>
        </p:nvSpPr>
        <p:spPr>
          <a:xfrm>
            <a:off x="3884023" y="1410789"/>
            <a:ext cx="409303" cy="300445"/>
          </a:xfrm>
          <a:prstGeom prst="wedgeEllipseCallo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Gender</a:t>
            </a: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3029209B-5189-52BA-A5B3-BD90C54DEB4F}"/>
              </a:ext>
            </a:extLst>
          </p:cNvPr>
          <p:cNvSpPr/>
          <p:nvPr/>
        </p:nvSpPr>
        <p:spPr>
          <a:xfrm>
            <a:off x="2651760" y="1410789"/>
            <a:ext cx="409303" cy="300445"/>
          </a:xfrm>
          <a:prstGeom prst="wedgeEllipseCallo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Gender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399FF54F-CA41-6AB8-C0EA-86C34C044BBF}"/>
              </a:ext>
            </a:extLst>
          </p:cNvPr>
          <p:cNvSpPr/>
          <p:nvPr/>
        </p:nvSpPr>
        <p:spPr>
          <a:xfrm>
            <a:off x="5185894" y="261098"/>
            <a:ext cx="339696" cy="9782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01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DBE3D-C25C-F680-D600-32E7B995A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7170666-1CB6-5E62-E7D3-1A97E882B900}"/>
              </a:ext>
            </a:extLst>
          </p:cNvPr>
          <p:cNvGrpSpPr/>
          <p:nvPr/>
        </p:nvGrpSpPr>
        <p:grpSpPr>
          <a:xfrm>
            <a:off x="5733659" y="1048880"/>
            <a:ext cx="2105063" cy="4069917"/>
            <a:chOff x="5124059" y="894035"/>
            <a:chExt cx="2105063" cy="4069917"/>
          </a:xfrm>
        </p:grpSpPr>
        <p:pic>
          <p:nvPicPr>
            <p:cNvPr id="20" name="Picture 19" descr="A screen shot of a phone&#10;&#10;AI-generated content may be incorrect.">
              <a:extLst>
                <a:ext uri="{FF2B5EF4-FFF2-40B4-BE49-F238E27FC236}">
                  <a16:creationId xmlns:a16="http://schemas.microsoft.com/office/drawing/2014/main" id="{2325B1DE-EA9C-E1F2-A444-28D3DEC66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3" b="5535"/>
            <a:stretch>
              <a:fillRect/>
            </a:stretch>
          </p:blipFill>
          <p:spPr>
            <a:xfrm>
              <a:off x="5181600" y="894035"/>
              <a:ext cx="1989983" cy="386362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8D28014-71BE-B1D5-CCB2-0904A1C18D81}"/>
                </a:ext>
              </a:extLst>
            </p:cNvPr>
            <p:cNvSpPr txBox="1"/>
            <p:nvPr/>
          </p:nvSpPr>
          <p:spPr>
            <a:xfrm>
              <a:off x="5124059" y="4733120"/>
              <a:ext cx="210506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>
                      <a:lumMod val="75000"/>
                    </a:schemeClr>
                  </a:solidFill>
                </a:rPr>
                <a:t>Een </a:t>
              </a:r>
              <a:r>
                <a:rPr lang="en-US" sz="900" dirty="0" err="1">
                  <a:solidFill>
                    <a:schemeClr val="bg1">
                      <a:lumMod val="75000"/>
                    </a:schemeClr>
                  </a:solidFill>
                </a:rPr>
                <a:t>fotomuseum</a:t>
              </a:r>
              <a:r>
                <a:rPr lang="en-US" sz="900" dirty="0">
                  <a:solidFill>
                    <a:schemeClr val="bg1">
                      <a:lumMod val="75000"/>
                    </a:schemeClr>
                  </a:solidFill>
                </a:rPr>
                <a:t> in Manhattan (iPhone).</a:t>
              </a:r>
              <a:endParaRPr lang="en-NL" sz="9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FCC14B8-6917-B23D-2BCD-E7AA7BB1356F}"/>
              </a:ext>
            </a:extLst>
          </p:cNvPr>
          <p:cNvGrpSpPr/>
          <p:nvPr/>
        </p:nvGrpSpPr>
        <p:grpSpPr>
          <a:xfrm>
            <a:off x="740545" y="1048880"/>
            <a:ext cx="4320036" cy="4069917"/>
            <a:chOff x="740545" y="950639"/>
            <a:chExt cx="4320036" cy="40699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DA048FB-09D1-58AE-3976-F23DDD030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" t="5306" r="1813" b="39862"/>
            <a:stretch>
              <a:fillRect/>
            </a:stretch>
          </p:blipFill>
          <p:spPr>
            <a:xfrm>
              <a:off x="740545" y="950639"/>
              <a:ext cx="4320035" cy="381680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FA6C0C-35D7-5446-654C-E28E06008508}"/>
                </a:ext>
              </a:extLst>
            </p:cNvPr>
            <p:cNvSpPr txBox="1"/>
            <p:nvPr/>
          </p:nvSpPr>
          <p:spPr>
            <a:xfrm>
              <a:off x="740547" y="4789724"/>
              <a:ext cx="432003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>
                      <a:lumMod val="75000"/>
                    </a:schemeClr>
                  </a:solidFill>
                </a:rPr>
                <a:t>Clubs </a:t>
              </a:r>
              <a:r>
                <a:rPr lang="en-US" sz="900" dirty="0" err="1">
                  <a:solidFill>
                    <a:schemeClr val="bg1">
                      <a:lumMod val="75000"/>
                    </a:schemeClr>
                  </a:solidFill>
                </a:rPr>
                <a:t>rondom</a:t>
              </a:r>
              <a:r>
                <a:rPr lang="en-US" sz="900" dirty="0">
                  <a:solidFill>
                    <a:schemeClr val="bg1">
                      <a:lumMod val="75000"/>
                    </a:schemeClr>
                  </a:solidFill>
                </a:rPr>
                <a:t> Eindhoven (iPad)</a:t>
              </a:r>
              <a:endParaRPr lang="en-NL" sz="9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1E5AFD0-FD9C-66C1-A741-86E3E3A647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7259" y="65310"/>
            <a:ext cx="3173085" cy="706801"/>
          </a:xfrm>
          <a:prstGeom prst="rect">
            <a:avLst/>
          </a:prstGeom>
          <a:ln>
            <a:noFill/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AF66E9F-60A0-0CA0-B0B8-8784BBD8CA44}"/>
              </a:ext>
            </a:extLst>
          </p:cNvPr>
          <p:cNvSpPr/>
          <p:nvPr/>
        </p:nvSpPr>
        <p:spPr>
          <a:xfrm>
            <a:off x="5803615" y="26823"/>
            <a:ext cx="1245326" cy="857349"/>
          </a:xfrm>
          <a:prstGeom prst="ellipse">
            <a:avLst/>
          </a:prstGeom>
          <a:noFill/>
          <a:ln w="28575">
            <a:solidFill>
              <a:srgbClr val="BF7DC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21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473E1-A231-5BF0-3C8D-F2089317C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94B0CDC6-9C0B-D8F5-B8C9-8BF8F04CA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6" t="5528" r="-3006" b="3683"/>
          <a:stretch>
            <a:fillRect/>
          </a:stretch>
        </p:blipFill>
        <p:spPr>
          <a:xfrm>
            <a:off x="205388" y="506689"/>
            <a:ext cx="2181430" cy="43059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E1C1E0-9CDF-D20E-B588-309D2176CFC2}"/>
              </a:ext>
            </a:extLst>
          </p:cNvPr>
          <p:cNvSpPr txBox="1"/>
          <p:nvPr/>
        </p:nvSpPr>
        <p:spPr>
          <a:xfrm>
            <a:off x="8519" y="4756361"/>
            <a:ext cx="23782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Clubleden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 van club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fgDeGender</a:t>
            </a:r>
            <a:endParaRPr lang="en-NL" sz="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Tijdelijke aanduiding voor inhoud 8">
            <a:extLst>
              <a:ext uri="{FF2B5EF4-FFF2-40B4-BE49-F238E27FC236}">
                <a16:creationId xmlns:a16="http://schemas.microsoft.com/office/drawing/2014/main" id="{575B44CA-7689-1D4E-8DFE-A30A35D95F32}"/>
              </a:ext>
            </a:extLst>
          </p:cNvPr>
          <p:cNvSpPr txBox="1">
            <a:spLocks/>
          </p:cNvSpPr>
          <p:nvPr/>
        </p:nvSpPr>
        <p:spPr bwMode="auto">
          <a:xfrm>
            <a:off x="2594317" y="1580706"/>
            <a:ext cx="4045274" cy="79685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00B0F0"/>
                </a:solidFill>
              </a:rPr>
              <a:t>Een fotograaf kan zijn/haar expertises opgeven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00B0F0"/>
                </a:solidFill>
              </a:rPr>
              <a:t>Hiermee kan je fotografen met die expertise vinden.</a:t>
            </a:r>
          </a:p>
        </p:txBody>
      </p:sp>
      <p:pic>
        <p:nvPicPr>
          <p:cNvPr id="19" name="Picture 18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B17630D9-852E-06EE-BE5F-FDD75C760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9" b="4699"/>
          <a:stretch>
            <a:fillRect/>
          </a:stretch>
        </p:blipFill>
        <p:spPr>
          <a:xfrm>
            <a:off x="6790146" y="506688"/>
            <a:ext cx="2201993" cy="430592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12306C5-BE88-98DB-E376-B5FF3F89C799}"/>
              </a:ext>
            </a:extLst>
          </p:cNvPr>
          <p:cNvSpPr txBox="1"/>
          <p:nvPr/>
        </p:nvSpPr>
        <p:spPr>
          <a:xfrm>
            <a:off x="6917283" y="4756361"/>
            <a:ext cx="19667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Zoeken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 op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Portretfotografen</a:t>
            </a:r>
            <a:endParaRPr lang="en-NL" sz="9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053E2AC-88C2-CED7-D3B9-4746BD39C702}"/>
              </a:ext>
            </a:extLst>
          </p:cNvPr>
          <p:cNvGrpSpPr/>
          <p:nvPr/>
        </p:nvGrpSpPr>
        <p:grpSpPr>
          <a:xfrm>
            <a:off x="2172127" y="2457961"/>
            <a:ext cx="4737600" cy="2410555"/>
            <a:chOff x="2203200" y="2462400"/>
            <a:chExt cx="4737600" cy="2410555"/>
          </a:xfrm>
        </p:grpSpPr>
        <p:pic>
          <p:nvPicPr>
            <p:cNvPr id="24" name="Picture 23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8BC6ADFE-80CD-C80F-5F48-87DD72F57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5" t="8093" r="2788" b="-4805"/>
            <a:stretch>
              <a:fillRect/>
            </a:stretch>
          </p:blipFill>
          <p:spPr>
            <a:xfrm>
              <a:off x="2203200" y="2462400"/>
              <a:ext cx="4737600" cy="241055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D16F9F-74F3-2AF3-7110-AD38C31D5065}"/>
                </a:ext>
              </a:extLst>
            </p:cNvPr>
            <p:cNvSpPr txBox="1"/>
            <p:nvPr/>
          </p:nvSpPr>
          <p:spPr>
            <a:xfrm>
              <a:off x="2414841" y="4442855"/>
              <a:ext cx="434234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err="1">
                  <a:solidFill>
                    <a:schemeClr val="bg1">
                      <a:lumMod val="75000"/>
                    </a:schemeClr>
                  </a:solidFill>
                </a:rPr>
                <a:t>Expertises</a:t>
              </a:r>
              <a:r>
                <a:rPr lang="en-US" sz="900" dirty="0">
                  <a:solidFill>
                    <a:schemeClr val="bg1">
                      <a:lumMod val="75000"/>
                    </a:schemeClr>
                  </a:solidFill>
                </a:rPr>
                <a:t> in de browser </a:t>
              </a:r>
              <a:r>
                <a:rPr lang="en-US" sz="900" dirty="0" err="1">
                  <a:solidFill>
                    <a:schemeClr val="bg1">
                      <a:lumMod val="75000"/>
                    </a:schemeClr>
                  </a:solidFill>
                </a:rPr>
                <a:t>versie</a:t>
              </a:r>
              <a:endParaRPr lang="en-NL" sz="9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A423D20-6921-F9A5-165F-E1F2F275D0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61501" y="65310"/>
            <a:ext cx="3173085" cy="706801"/>
          </a:xfrm>
          <a:prstGeom prst="rect">
            <a:avLst/>
          </a:prstGeom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CB27662-DAAC-842A-3954-01935199ADB1}"/>
              </a:ext>
            </a:extLst>
          </p:cNvPr>
          <p:cNvSpPr/>
          <p:nvPr/>
        </p:nvSpPr>
        <p:spPr>
          <a:xfrm>
            <a:off x="3962393" y="26824"/>
            <a:ext cx="1245326" cy="783772"/>
          </a:xfrm>
          <a:prstGeom prst="ellipse">
            <a:avLst/>
          </a:prstGeom>
          <a:noFill/>
          <a:ln w="28575">
            <a:solidFill>
              <a:srgbClr val="F6AF2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E7E9AE6-FA05-81C5-8725-25E8B0846669}"/>
              </a:ext>
            </a:extLst>
          </p:cNvPr>
          <p:cNvSpPr/>
          <p:nvPr/>
        </p:nvSpPr>
        <p:spPr>
          <a:xfrm>
            <a:off x="7588235" y="2822223"/>
            <a:ext cx="409310" cy="230832"/>
          </a:xfrm>
          <a:prstGeom prst="ellipse">
            <a:avLst/>
          </a:prstGeom>
          <a:noFill/>
          <a:ln w="28575">
            <a:solidFill>
              <a:srgbClr val="F6AF2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99ACEEC-422C-A5C7-5583-E272B56388DB}"/>
              </a:ext>
            </a:extLst>
          </p:cNvPr>
          <p:cNvSpPr/>
          <p:nvPr/>
        </p:nvSpPr>
        <p:spPr>
          <a:xfrm>
            <a:off x="7113617" y="4324451"/>
            <a:ext cx="523799" cy="230832"/>
          </a:xfrm>
          <a:prstGeom prst="ellipse">
            <a:avLst/>
          </a:prstGeom>
          <a:noFill/>
          <a:ln w="28575">
            <a:solidFill>
              <a:srgbClr val="F6AF2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9B49B4-1D17-12CC-2F2C-42B96A140614}"/>
              </a:ext>
            </a:extLst>
          </p:cNvPr>
          <p:cNvSpPr/>
          <p:nvPr/>
        </p:nvSpPr>
        <p:spPr>
          <a:xfrm>
            <a:off x="7486276" y="1185680"/>
            <a:ext cx="409310" cy="230832"/>
          </a:xfrm>
          <a:prstGeom prst="ellipse">
            <a:avLst/>
          </a:prstGeom>
          <a:noFill/>
          <a:ln w="28575">
            <a:solidFill>
              <a:srgbClr val="F6AF2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94B1007-9B0A-483F-F8EB-D676C45E037B}"/>
              </a:ext>
            </a:extLst>
          </p:cNvPr>
          <p:cNvSpPr/>
          <p:nvPr/>
        </p:nvSpPr>
        <p:spPr>
          <a:xfrm>
            <a:off x="7170142" y="3907460"/>
            <a:ext cx="409310" cy="230832"/>
          </a:xfrm>
          <a:prstGeom prst="ellipse">
            <a:avLst/>
          </a:prstGeom>
          <a:noFill/>
          <a:ln w="28575">
            <a:solidFill>
              <a:srgbClr val="F6AF2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80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D55C1-7279-42D8-782C-07CA2251C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ell phone with a window&#10;&#10;Description automatically generated">
            <a:extLst>
              <a:ext uri="{FF2B5EF4-FFF2-40B4-BE49-F238E27FC236}">
                <a16:creationId xmlns:a16="http://schemas.microsoft.com/office/drawing/2014/main" id="{18661702-1C78-C73F-2639-C32879A933F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" t="5661" r="-960" b="5981"/>
          <a:stretch/>
        </p:blipFill>
        <p:spPr>
          <a:xfrm>
            <a:off x="216379" y="2044005"/>
            <a:ext cx="1551670" cy="2974828"/>
          </a:xfrm>
          <a:prstGeom prst="rect">
            <a:avLst/>
          </a:prstGeom>
        </p:spPr>
      </p:pic>
      <p:pic>
        <p:nvPicPr>
          <p:cNvPr id="6" name="Picture 5" descr="A cell phone with a picture of trees and clouds&#10;&#10;Description automatically generated">
            <a:extLst>
              <a:ext uri="{FF2B5EF4-FFF2-40B4-BE49-F238E27FC236}">
                <a16:creationId xmlns:a16="http://schemas.microsoft.com/office/drawing/2014/main" id="{A7DB2716-BEDC-A7CE-5EB4-C2066EE9C23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96" y="503498"/>
            <a:ext cx="3157710" cy="145654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9D93BD1-6843-D128-2E7A-AE67AAD81BD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968" y="1988033"/>
            <a:ext cx="4762549" cy="3127393"/>
          </a:xfrm>
          <a:prstGeom prst="rect">
            <a:avLst/>
          </a:prstGeom>
        </p:spPr>
      </p:pic>
      <p:sp>
        <p:nvSpPr>
          <p:cNvPr id="2" name="Oval Callout 1">
            <a:extLst>
              <a:ext uri="{FF2B5EF4-FFF2-40B4-BE49-F238E27FC236}">
                <a16:creationId xmlns:a16="http://schemas.microsoft.com/office/drawing/2014/main" id="{66DAC117-41C7-51B8-09C5-C58DCDD3A347}"/>
              </a:ext>
            </a:extLst>
          </p:cNvPr>
          <p:cNvSpPr/>
          <p:nvPr/>
        </p:nvSpPr>
        <p:spPr>
          <a:xfrm>
            <a:off x="7210696" y="2151863"/>
            <a:ext cx="409303" cy="300445"/>
          </a:xfrm>
          <a:prstGeom prst="wedgeEllipseCallo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b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versie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B79D46-6249-206A-E1F6-DB581124DF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1793" y="65310"/>
            <a:ext cx="3173085" cy="706801"/>
          </a:xfrm>
          <a:prstGeom prst="rect">
            <a:avLst/>
          </a:prstGeom>
          <a:ln>
            <a:noFill/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44FAB87-C0BE-0F5B-8DB7-185BAE86FCFD}"/>
              </a:ext>
            </a:extLst>
          </p:cNvPr>
          <p:cNvSpPr/>
          <p:nvPr/>
        </p:nvSpPr>
        <p:spPr>
          <a:xfrm>
            <a:off x="7898674" y="26824"/>
            <a:ext cx="1245326" cy="783772"/>
          </a:xfrm>
          <a:prstGeom prst="ellipse">
            <a:avLst/>
          </a:prstGeom>
          <a:noFill/>
          <a:ln w="28575">
            <a:solidFill>
              <a:srgbClr val="00A15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109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AADE3-01AF-B43C-6608-5B9D91E9F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itle 3">
            <a:extLst>
              <a:ext uri="{FF2B5EF4-FFF2-40B4-BE49-F238E27FC236}">
                <a16:creationId xmlns:a16="http://schemas.microsoft.com/office/drawing/2014/main" id="{3298F09C-54EE-3955-CC47-94CF0CB09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75417"/>
            <a:ext cx="6858000" cy="1790700"/>
          </a:xfrm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2. De twee </a:t>
            </a:r>
            <a:r>
              <a:rPr lang="en-US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versies</a:t>
            </a:r>
            <a:endParaRPr lang="en-US" dirty="0">
              <a:solidFill>
                <a:schemeClr val="accent3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368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401D6C-94A7-47AB-1BDB-6ED0AA450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94CDF7-26C2-2A85-6A0F-D8329C93A01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2"/>
          <a:stretch/>
        </p:blipFill>
        <p:spPr>
          <a:xfrm>
            <a:off x="-301918" y="331090"/>
            <a:ext cx="5596729" cy="48124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D2432B-7F02-92C8-89AB-615BC5EE6C7A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Voorbeeld</a:t>
            </a:r>
            <a:r>
              <a:rPr lang="en-US" dirty="0"/>
              <a:t>: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NL"/>
              <a:t>ledenlijst </a:t>
            </a:r>
            <a:r>
              <a:rPr lang="en-US" dirty="0"/>
              <a:t>in de</a:t>
            </a:r>
            <a:r>
              <a:rPr lang="en-NL"/>
              <a:t> </a:t>
            </a:r>
            <a:r>
              <a:rPr lang="en-US" dirty="0">
                <a:solidFill>
                  <a:schemeClr val="accent2"/>
                </a:solidFill>
              </a:rPr>
              <a:t>Apple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>
                <a:solidFill>
                  <a:srgbClr val="73E6BA"/>
                </a:solidFill>
              </a:rPr>
              <a:t>Web</a:t>
            </a:r>
            <a:r>
              <a:rPr lang="en-US" dirty="0">
                <a:solidFill>
                  <a:srgbClr val="50E6AD"/>
                </a:solidFill>
              </a:rPr>
              <a:t> </a:t>
            </a:r>
            <a:r>
              <a:rPr lang="en-US" dirty="0" err="1"/>
              <a:t>versies</a:t>
            </a:r>
            <a:endParaRPr lang="en-NL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9BC25D-27EC-7E6A-FB7B-F3C0B306A2D3}"/>
              </a:ext>
            </a:extLst>
          </p:cNvPr>
          <p:cNvGrpSpPr/>
          <p:nvPr/>
        </p:nvGrpSpPr>
        <p:grpSpPr>
          <a:xfrm>
            <a:off x="4991053" y="1074461"/>
            <a:ext cx="4152947" cy="3325667"/>
            <a:chOff x="4991053" y="1074461"/>
            <a:chExt cx="4152947" cy="3325667"/>
          </a:xfrm>
        </p:grpSpPr>
        <p:pic>
          <p:nvPicPr>
            <p:cNvPr id="17" name="Picture 16" descr="A table with text on it&#10;&#10;Description automatically generated">
              <a:extLst>
                <a:ext uri="{FF2B5EF4-FFF2-40B4-BE49-F238E27FC236}">
                  <a16:creationId xmlns:a16="http://schemas.microsoft.com/office/drawing/2014/main" id="{0BDB14A4-27FA-0885-BB80-1EAFBDD2F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1053" y="1074461"/>
              <a:ext cx="4152947" cy="332566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47CBA67-04FB-0A46-AAEF-B1828E129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9738" y="3582197"/>
              <a:ext cx="712788" cy="177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4977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B2BF4-7F4A-051C-BE42-2E85125DB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itle 3">
            <a:extLst>
              <a:ext uri="{FF2B5EF4-FFF2-40B4-BE49-F238E27FC236}">
                <a16:creationId xmlns:a16="http://schemas.microsoft.com/office/drawing/2014/main" id="{F0E1C0EE-FCCF-88AB-27B7-F71051351E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75417"/>
            <a:ext cx="6858000" cy="1790700"/>
          </a:xfrm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3. </a:t>
            </a:r>
            <a:r>
              <a:rPr lang="en-US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Gegevens</a:t>
            </a:r>
            <a:r>
              <a:rPr lang="en-US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onderhoud</a:t>
            </a:r>
            <a:endParaRPr lang="en-US" dirty="0">
              <a:solidFill>
                <a:schemeClr val="accent3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56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2654</TotalTime>
  <Words>934</Words>
  <Application>Microsoft Macintosh PowerPoint</Application>
  <PresentationFormat>On-screen Show (16:9)</PresentationFormat>
  <Paragraphs>159</Paragraphs>
  <Slides>23</Slides>
  <Notes>10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Aptos</vt:lpstr>
      <vt:lpstr>Arial</vt:lpstr>
      <vt:lpstr>Calibri</vt:lpstr>
      <vt:lpstr>Calibri Light</vt:lpstr>
      <vt:lpstr>Courier New</vt:lpstr>
      <vt:lpstr>Helvetica</vt:lpstr>
      <vt:lpstr>Wingdings</vt:lpstr>
      <vt:lpstr>Office 2013 - 2022 Theme</vt:lpstr>
      <vt:lpstr> De Fotoclub Hub app   Portfolio’s van leden van fotoclubs</vt:lpstr>
      <vt:lpstr>1. Gebruik van de apps</vt:lpstr>
      <vt:lpstr>PowerPoint Presentation</vt:lpstr>
      <vt:lpstr>PowerPoint Presentation</vt:lpstr>
      <vt:lpstr>PowerPoint Presentation</vt:lpstr>
      <vt:lpstr>PowerPoint Presentation</vt:lpstr>
      <vt:lpstr>2. De twee versies</vt:lpstr>
      <vt:lpstr>PowerPoint Presentation</vt:lpstr>
      <vt:lpstr>3. Gegevens onderhoud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Hans Krusenann</dc:creator>
  <cp:lastModifiedBy>Peter van den Hamer</cp:lastModifiedBy>
  <cp:revision>189</cp:revision>
  <dcterms:created xsi:type="dcterms:W3CDTF">2019-12-06T15:20:23Z</dcterms:created>
  <dcterms:modified xsi:type="dcterms:W3CDTF">2025-11-05T00:18:00Z</dcterms:modified>
</cp:coreProperties>
</file>